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18"/>
  </p:notesMasterIdLst>
  <p:sldIdLst>
    <p:sldId id="262" r:id="rId2"/>
    <p:sldId id="258" r:id="rId3"/>
    <p:sldId id="259" r:id="rId4"/>
    <p:sldId id="260" r:id="rId5"/>
    <p:sldId id="261" r:id="rId6"/>
    <p:sldId id="263" r:id="rId7"/>
    <p:sldId id="271" r:id="rId8"/>
    <p:sldId id="267" r:id="rId9"/>
    <p:sldId id="268" r:id="rId10"/>
    <p:sldId id="273" r:id="rId11"/>
    <p:sldId id="264" r:id="rId12"/>
    <p:sldId id="265" r:id="rId13"/>
    <p:sldId id="266" r:id="rId14"/>
    <p:sldId id="269" r:id="rId15"/>
    <p:sldId id="257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8C6F8-5327-4239-BA66-37D5A62016AF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85FC4-A3AB-4F5F-A9C4-5BD68777D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7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DE880C-3014-4DE9-8504-2AB2E2AC57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87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6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69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94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9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27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90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6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5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24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439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905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B2451-48B7-4EFA-BD0A-6CED357B5CC3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32C9D-0950-42A7-90AD-BEB83E5E1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82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g"/><Relationship Id="rId7" Type="http://schemas.openxmlformats.org/officeDocument/2006/relationships/image" Target="../media/image4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0.jpeg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436" y="535711"/>
            <a:ext cx="9661956" cy="53201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Arial Black" panose="020B0A04020102020204" pitchFamily="34" charset="0"/>
              </a:rPr>
              <a:t>МЕТОДИЧЕСКОЕ ОБЪЕДИНЕНИЕ</a:t>
            </a:r>
          </a:p>
          <a:p>
            <a:pPr marL="0" indent="0" algn="ctr">
              <a:buNone/>
            </a:pPr>
            <a:r>
              <a:rPr lang="ru-RU" sz="3600" dirty="0" smtClean="0">
                <a:latin typeface="Arial Black" panose="020B0A04020102020204" pitchFamily="34" charset="0"/>
              </a:rPr>
              <a:t>УЧИТЕЛЕЙ </a:t>
            </a:r>
          </a:p>
          <a:p>
            <a:pPr marL="0" indent="0" algn="ctr">
              <a:buNone/>
            </a:pPr>
            <a:r>
              <a:rPr lang="ru-RU" sz="3600" dirty="0" smtClean="0">
                <a:latin typeface="Arial Black" panose="020B0A04020102020204" pitchFamily="34" charset="0"/>
              </a:rPr>
              <a:t>РУССКОГО ЯЗЫКА И ЛИТЕРАТУРЫ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4"/>
          <a:stretch/>
        </p:blipFill>
        <p:spPr>
          <a:xfrm>
            <a:off x="2726439" y="2641600"/>
            <a:ext cx="6665950" cy="37268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113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5-10-23 at 00.32.19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6233"/>
            <a:ext cx="3962400" cy="6780213"/>
          </a:xfrm>
        </p:spPr>
      </p:pic>
      <p:sp>
        <p:nvSpPr>
          <p:cNvPr id="5" name="Прямоугольник 4"/>
          <p:cNvSpPr/>
          <p:nvPr/>
        </p:nvSpPr>
        <p:spPr>
          <a:xfrm>
            <a:off x="5292437" y="1511181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ИНТЕГРАЦИЯ ПРОГРАММЫ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«АДАЛ АЗАМАТ» 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 УРОКИ РУССКОГО ЯЗЫКА И ЛИТЕРАТУРЫ</a:t>
            </a:r>
          </a:p>
          <a:p>
            <a:pPr algn="just"/>
            <a:endParaRPr lang="ru-RU" sz="2800" dirty="0" smtClean="0">
              <a:latin typeface="Arial Black" panose="020B0A04020102020204" pitchFamily="34" charset="0"/>
            </a:endParaRPr>
          </a:p>
          <a:p>
            <a:pPr algn="just"/>
            <a:endParaRPr lang="ru-RU" sz="2800" dirty="0" smtClean="0">
              <a:latin typeface="Arial Black" panose="020B0A04020102020204" pitchFamily="34" charset="0"/>
            </a:endParaRPr>
          </a:p>
          <a:p>
            <a:pPr algn="just"/>
            <a:r>
              <a:rPr lang="ru-RU" sz="2800" dirty="0" smtClean="0">
                <a:latin typeface="Arial Black" panose="020B0A04020102020204" pitchFamily="34" charset="0"/>
              </a:rPr>
              <a:t>Из опыта работы учителей русского языка и литературы</a:t>
            </a:r>
            <a:endParaRPr lang="ru-RU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91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9891" y="2875110"/>
            <a:ext cx="103170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32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2000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и обобщение практического опыта учителей русского языка и литературы по интеграции ценностей программы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 образовательный процесс для формирования гармоничной и ответственной личности учащихся.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9692" t="19933" r="20682" b="10977"/>
          <a:stretch/>
        </p:blipFill>
        <p:spPr>
          <a:xfrm>
            <a:off x="8468394" y="381262"/>
            <a:ext cx="2938515" cy="28819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293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9273" y="870958"/>
            <a:ext cx="919018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Задачи: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осмысления учащимися ценностей программы (справедливость, добропорядочность, доверие и т.д.).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коммуникативные навыки на основе этических норм.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учащихся активную гражданскую позицию через анализ литературных произведений и языковых явлений.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3418" y="5193298"/>
            <a:ext cx="11111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результат: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честного, ответственного и справедливого гражданина.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4622" t="24431" r="25227" b="6304"/>
          <a:stretch/>
        </p:blipFill>
        <p:spPr>
          <a:xfrm>
            <a:off x="46182" y="-101599"/>
            <a:ext cx="5120984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5818" t="23031" r="33030" b="10168"/>
          <a:stretch/>
        </p:blipFill>
        <p:spPr>
          <a:xfrm>
            <a:off x="5167166" y="0"/>
            <a:ext cx="2312523" cy="2789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39223" t="27879" r="33939" b="15286"/>
          <a:stretch/>
        </p:blipFill>
        <p:spPr>
          <a:xfrm>
            <a:off x="7666456" y="305765"/>
            <a:ext cx="2240776" cy="26693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37424" t="27071" r="35076" b="8418"/>
          <a:stretch/>
        </p:blipFill>
        <p:spPr>
          <a:xfrm>
            <a:off x="9978979" y="826654"/>
            <a:ext cx="2127874" cy="28078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23030" t="17239" r="53016" b="31717"/>
          <a:stretch/>
        </p:blipFill>
        <p:spPr>
          <a:xfrm>
            <a:off x="5281656" y="3153063"/>
            <a:ext cx="2198033" cy="26346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35553" t="19973" r="35258" b="18748"/>
          <a:stretch/>
        </p:blipFill>
        <p:spPr>
          <a:xfrm>
            <a:off x="7677179" y="3634509"/>
            <a:ext cx="2301800" cy="30249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/>
          <a:srcRect l="34621" t="18183" r="36894" b="14492"/>
          <a:stretch/>
        </p:blipFill>
        <p:spPr>
          <a:xfrm>
            <a:off x="10046230" y="4256999"/>
            <a:ext cx="2145770" cy="29161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44622" t="24431" r="25227" b="6304"/>
          <a:stretch/>
        </p:blipFill>
        <p:spPr>
          <a:xfrm>
            <a:off x="79808" y="-101599"/>
            <a:ext cx="5120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0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881" t="24917" r="18028" b="8217"/>
          <a:stretch/>
        </p:blipFill>
        <p:spPr>
          <a:xfrm>
            <a:off x="175492" y="101599"/>
            <a:ext cx="6086994" cy="3629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7500" t="25408" r="18106" b="9576"/>
          <a:stretch/>
        </p:blipFill>
        <p:spPr>
          <a:xfrm>
            <a:off x="6056018" y="3075709"/>
            <a:ext cx="6135982" cy="36021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7652" t="28148" r="18788" b="10438"/>
          <a:stretch/>
        </p:blipFill>
        <p:spPr>
          <a:xfrm>
            <a:off x="6974212" y="186691"/>
            <a:ext cx="4703750" cy="25565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7803" t="28012" r="19317" b="9092"/>
          <a:stretch/>
        </p:blipFill>
        <p:spPr>
          <a:xfrm>
            <a:off x="645176" y="3814618"/>
            <a:ext cx="4941159" cy="278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34152" r="5371" b="22828"/>
          <a:stretch/>
        </p:blipFill>
        <p:spPr>
          <a:xfrm>
            <a:off x="4371359" y="1178436"/>
            <a:ext cx="3267583" cy="3388712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t="34553" r="7337" b="23843"/>
          <a:stretch/>
        </p:blipFill>
        <p:spPr>
          <a:xfrm>
            <a:off x="332738" y="1178436"/>
            <a:ext cx="3162126" cy="331270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0140" t="34879" r="26210" b="47024"/>
          <a:stretch/>
        </p:blipFill>
        <p:spPr>
          <a:xfrm>
            <a:off x="9470673" y="0"/>
            <a:ext cx="1594491" cy="12323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60032" t="54936" r="26210" b="27060"/>
          <a:stretch/>
        </p:blipFill>
        <p:spPr>
          <a:xfrm>
            <a:off x="5073298" y="5065476"/>
            <a:ext cx="1781292" cy="1358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59868" t="74059" r="25227" b="6304"/>
          <a:stretch/>
        </p:blipFill>
        <p:spPr>
          <a:xfrm>
            <a:off x="5073298" y="-95993"/>
            <a:ext cx="1612778" cy="1238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4622" t="54562" r="40641" b="26128"/>
          <a:stretch/>
        </p:blipFill>
        <p:spPr>
          <a:xfrm>
            <a:off x="997713" y="-45573"/>
            <a:ext cx="1602446" cy="12240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8" t="35286" r="7201" b="22829"/>
          <a:stretch/>
        </p:blipFill>
        <p:spPr>
          <a:xfrm>
            <a:off x="8678109" y="1163782"/>
            <a:ext cx="3309075" cy="32872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" t="36729" r="5406" b="23457"/>
          <a:stretch/>
        </p:blipFill>
        <p:spPr>
          <a:xfrm>
            <a:off x="1371905" y="4012041"/>
            <a:ext cx="2878024" cy="28486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t="37710" r="7501" b="22963"/>
          <a:stretch/>
        </p:blipFill>
        <p:spPr>
          <a:xfrm>
            <a:off x="7483847" y="3999411"/>
            <a:ext cx="2848800" cy="285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56" t="18148" r="32720" b="10719"/>
          <a:stretch/>
        </p:blipFill>
        <p:spPr bwMode="auto">
          <a:xfrm>
            <a:off x="4090595" y="2570788"/>
            <a:ext cx="2810877" cy="411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2" t="11242" r="32500" b="11111"/>
          <a:stretch/>
        </p:blipFill>
        <p:spPr bwMode="auto">
          <a:xfrm>
            <a:off x="6901472" y="2570788"/>
            <a:ext cx="2864790" cy="426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4891" y="206270"/>
            <a:ext cx="9724624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33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Написание сказок учащимися как приём формирования духовно-нравственных ориентиров</a:t>
            </a:r>
            <a:endParaRPr lang="ru-RU" sz="2133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24743" y="1244600"/>
            <a:ext cx="7220857" cy="11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эффективных способов стимулировать у детей осмысленное отношение к духовно-нравственным категориям является практика самостоятельного сочинения сказок. Этот приём не только развивает воображение, речевые и писательские навыки, но и даёт возможность каждому ребёнку «проиграть» в тексте важные ценностные ориентиры — доброту, справедливость, ответственность, взаимовыручку.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2" t="11165" r="46838" b="10608"/>
          <a:stretch/>
        </p:blipFill>
        <p:spPr bwMode="auto">
          <a:xfrm>
            <a:off x="180359" y="887523"/>
            <a:ext cx="1828800" cy="5970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6" t="16097" r="32499" b="10981"/>
          <a:stretch/>
        </p:blipFill>
        <p:spPr bwMode="auto">
          <a:xfrm>
            <a:off x="1756522" y="2883399"/>
            <a:ext cx="2667297" cy="4093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2" t="15472" r="32427" b="10588"/>
          <a:stretch/>
        </p:blipFill>
        <p:spPr bwMode="auto">
          <a:xfrm>
            <a:off x="9290346" y="1628179"/>
            <a:ext cx="2766131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8" t="21961" r="47131" b="29542"/>
          <a:stretch/>
        </p:blipFill>
        <p:spPr bwMode="auto">
          <a:xfrm>
            <a:off x="10059515" y="4219559"/>
            <a:ext cx="1797683" cy="263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/>
          <a:srcRect l="44622" t="54562" r="40641" b="26128"/>
          <a:stretch/>
        </p:blipFill>
        <p:spPr>
          <a:xfrm>
            <a:off x="9969647" y="71901"/>
            <a:ext cx="2131576" cy="162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1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8" t="10000" r="45214"/>
          <a:stretch/>
        </p:blipFill>
        <p:spPr bwMode="auto">
          <a:xfrm>
            <a:off x="10244485" y="923484"/>
            <a:ext cx="1935991" cy="599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498765" y="329565"/>
            <a:ext cx="9759422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33" dirty="0">
                <a:latin typeface="Arial Black" panose="020B0A04020102020204" pitchFamily="34" charset="0"/>
              </a:rPr>
              <a:t>Конкурс рисунков по произведению «Санькин марал» </a:t>
            </a:r>
          </a:p>
          <a:p>
            <a:pPr algn="ctr"/>
            <a:r>
              <a:rPr lang="ru-RU" sz="2133" dirty="0">
                <a:latin typeface="Arial Black" panose="020B0A04020102020204" pitchFamily="34" charset="0"/>
              </a:rPr>
              <a:t>А. </a:t>
            </a:r>
            <a:r>
              <a:rPr lang="ru-RU" sz="2133" dirty="0" err="1" smtClean="0">
                <a:latin typeface="Arial Black" panose="020B0A04020102020204" pitchFamily="34" charset="0"/>
              </a:rPr>
              <a:t>Новосёлова</a:t>
            </a:r>
            <a:endParaRPr lang="ru-RU" sz="2133" dirty="0"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5" t="24445" r="32500" b="27843"/>
          <a:stretch/>
        </p:blipFill>
        <p:spPr bwMode="auto">
          <a:xfrm>
            <a:off x="148614" y="2901518"/>
            <a:ext cx="2734505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0" t="9502" r="45452" b="43562"/>
          <a:stretch/>
        </p:blipFill>
        <p:spPr bwMode="auto">
          <a:xfrm>
            <a:off x="3144654" y="2667001"/>
            <a:ext cx="1957852" cy="396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5" t="17177" r="46335" b="12387"/>
          <a:stretch/>
        </p:blipFill>
        <p:spPr bwMode="auto">
          <a:xfrm>
            <a:off x="5230231" y="2667001"/>
            <a:ext cx="168656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48614" y="1231707"/>
            <a:ext cx="101095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 «Санькин марал» отличается яркой нравственно-эмоциональной составляющей, имея в своей основе мотивы дружбы, сострадания и бережного отношения к природе. Задание по созданию рисунка помогает «увидеть» ценности произведения, понять, почему определённые поступки кажутся правильными или, наоборот, вызывают осуждение. Этот творческий опыт побуждает учащихся задуматься: какие чувства и мысли возникают у него самого, как он относится к поступкам, которые совершают герои.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4" t="19892" r="46429" b="9388"/>
          <a:stretch/>
        </p:blipFill>
        <p:spPr bwMode="auto">
          <a:xfrm>
            <a:off x="7065781" y="2532676"/>
            <a:ext cx="1615437" cy="432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6" t="23176" r="46789" b="37270"/>
          <a:stretch/>
        </p:blipFill>
        <p:spPr bwMode="auto">
          <a:xfrm>
            <a:off x="11032536" y="5126473"/>
            <a:ext cx="1020215" cy="1491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7" t="32254" r="46929" b="29143"/>
          <a:stretch/>
        </p:blipFill>
        <p:spPr bwMode="auto">
          <a:xfrm>
            <a:off x="8729762" y="2560022"/>
            <a:ext cx="1489166" cy="219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6" t="38540" r="46643" b="22920"/>
          <a:stretch/>
        </p:blipFill>
        <p:spPr bwMode="auto">
          <a:xfrm>
            <a:off x="8818255" y="4762501"/>
            <a:ext cx="1534285" cy="2206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/>
          <a:srcRect l="44622" t="54562" r="40641" b="26128"/>
          <a:stretch/>
        </p:blipFill>
        <p:spPr>
          <a:xfrm>
            <a:off x="10235797" y="-4961"/>
            <a:ext cx="1856213" cy="141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4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327" y="383597"/>
            <a:ext cx="8056418" cy="1325563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5 класс </a:t>
            </a:r>
            <a: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Т</a:t>
            </a:r>
            <a:r>
              <a:rPr lang="ru-RU" sz="24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ема: </a:t>
            </a:r>
            <a: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По столице на велосипеде.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Цитата недели: «Родина - золотая колыбель!»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275564" y="1744220"/>
            <a:ext cx="8914617" cy="1789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Задание: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постройте маршрут прогулки на велосипеде по столице, укажите те места, которыми ты особенно гордишься.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5391" t="34566" r="41055" b="46963"/>
          <a:stretch/>
        </p:blipFill>
        <p:spPr>
          <a:xfrm>
            <a:off x="9468637" y="278354"/>
            <a:ext cx="1864381" cy="14811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0982" y="2562455"/>
            <a:ext cx="60775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5 класс </a:t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 smtClean="0">
                <a:latin typeface="Arial Black" panose="020B0A04020102020204" pitchFamily="34" charset="0"/>
              </a:rPr>
              <a:t>Тема: Почему </a:t>
            </a:r>
            <a:r>
              <a:rPr lang="ru-RU" sz="2400" dirty="0">
                <a:latin typeface="Arial Black" panose="020B0A04020102020204" pitchFamily="34" charset="0"/>
              </a:rPr>
              <a:t>пишут </a:t>
            </a:r>
            <a:r>
              <a:rPr lang="ru-RU" sz="2400" dirty="0" smtClean="0">
                <a:latin typeface="Arial Black" panose="020B0A04020102020204" pitchFamily="34" charset="0"/>
              </a:rPr>
              <a:t>письма?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2508" y="3533428"/>
            <a:ext cx="83881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Цитата недели:</a:t>
            </a:r>
            <a:r>
              <a:rPr lang="ru-RU" sz="2400" dirty="0">
                <a:latin typeface="Arial Black" panose="020B0A04020102020204" pitchFamily="34" charset="0"/>
                <a:cs typeface="Times New Roman" panose="02020603050405020304" pitchFamily="18" charset="0"/>
              </a:rPr>
              <a:t> «Моя семья - моя крепость, мои родители - моя опора»</a:t>
            </a:r>
          </a:p>
          <a:p>
            <a:pPr algn="just"/>
            <a:r>
              <a:rPr lang="ru-RU" sz="24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Задание: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Напишите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письмо, в котором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выражаете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отношение к семье,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родителям. Соблюдайте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построения письма и речевой этикет.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44622" t="54562" r="40641" b="26128"/>
          <a:stretch/>
        </p:blipFill>
        <p:spPr>
          <a:xfrm>
            <a:off x="9413999" y="2135502"/>
            <a:ext cx="1983673" cy="1515205"/>
          </a:xfrm>
          <a:prstGeom prst="rect">
            <a:avLst/>
          </a:prstGeom>
        </p:spPr>
      </p:pic>
      <p:pic>
        <p:nvPicPr>
          <p:cNvPr id="12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8907757" y="4160963"/>
            <a:ext cx="3128790" cy="235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1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32" y="73891"/>
            <a:ext cx="3290044" cy="23182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25688" y="1596094"/>
            <a:ext cx="2386289" cy="39854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09607" y="3492306"/>
            <a:ext cx="1688237" cy="48122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69250" y="210225"/>
            <a:ext cx="3718024" cy="25770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498" y="3357093"/>
            <a:ext cx="3799658" cy="28497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138" y="231627"/>
            <a:ext cx="3378955" cy="25342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808" y="3096803"/>
            <a:ext cx="2685815" cy="358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182" y="287596"/>
            <a:ext cx="5793509" cy="1325563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Ценности, раскрываемые на уроке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Честность перед собой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близкими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Ответственность за родственные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Уважение к старшему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поколению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Эмоциональная отзывчивость и сочувствие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622" t="54562" r="40641" b="26128"/>
          <a:stretch/>
        </p:blipFill>
        <p:spPr>
          <a:xfrm>
            <a:off x="9620600" y="130658"/>
            <a:ext cx="2499119" cy="1908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5" t="8947" r="2635" b="15001"/>
          <a:stretch/>
        </p:blipFill>
        <p:spPr>
          <a:xfrm>
            <a:off x="6624574" y="287596"/>
            <a:ext cx="2328125" cy="3223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06" y="4294428"/>
            <a:ext cx="3087682" cy="2315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06" y="2039579"/>
            <a:ext cx="1528365" cy="20378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970" y="2037489"/>
            <a:ext cx="1529932" cy="20399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174" y="4386791"/>
            <a:ext cx="3142277" cy="23567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334" y="3218918"/>
            <a:ext cx="3909999" cy="2932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01" y="1935306"/>
            <a:ext cx="1683207" cy="224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310" y="694177"/>
            <a:ext cx="6964218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учащимися с ООП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WhatsApp Video 2025-10-21 at 15.28.3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6107" y="2106066"/>
            <a:ext cx="6892634" cy="388499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44622" t="54562" r="40641" b="26128"/>
          <a:stretch/>
        </p:blipFill>
        <p:spPr>
          <a:xfrm>
            <a:off x="9620600" y="130658"/>
            <a:ext cx="2499119" cy="19089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409" y="900839"/>
            <a:ext cx="2125980" cy="2834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658" t="11396" r="219658" b="-11396"/>
          <a:stretch/>
        </p:blipFill>
        <p:spPr>
          <a:xfrm>
            <a:off x="1673101" y="4971472"/>
            <a:ext cx="3241964" cy="24314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" t="26000" r="-2333" b="-1333"/>
          <a:stretch/>
        </p:blipFill>
        <p:spPr>
          <a:xfrm>
            <a:off x="7905528" y="4048562"/>
            <a:ext cx="3785216" cy="21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5391" t="34566" r="41055" b="46963"/>
          <a:stretch/>
        </p:blipFill>
        <p:spPr>
          <a:xfrm>
            <a:off x="9734468" y="113505"/>
            <a:ext cx="2302022" cy="1828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4" y="1115093"/>
            <a:ext cx="6222891" cy="4038798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730" y="0"/>
            <a:ext cx="3263503" cy="4351338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65" y="3421306"/>
            <a:ext cx="4491135" cy="33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6982" y="1209964"/>
            <a:ext cx="7557654" cy="480998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0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ЗАКЛЮЧЕНИЕ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русского языка и литературы 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обладают особым воспитательным потенциалом. Их миссия выходит за рамки простой передачи предметных знаний, трансформируясь в подлинный «урок души». Через глубокий анализ классических текстов, вдумчивую работу со словом и организацию диалога о вечных категориях – чести, совести, справедливости, – учитель-словесник закладывает нравственный фундамент личности.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мы решаем ключевую задачу по воспитанию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мы формируем не просто грамотного выпускника, а гражданина с прочной ценностной основой, готового к ответственному выбору и осознанному поступку.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409" t="31785" r="4773" b="6531"/>
          <a:stretch/>
        </p:blipFill>
        <p:spPr>
          <a:xfrm rot="5400000">
            <a:off x="-404162" y="2142368"/>
            <a:ext cx="5228935" cy="252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3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199" y="4457988"/>
            <a:ext cx="10515600" cy="1453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latin typeface="Arial Black" panose="020B0A04020102020204" pitchFamily="34" charset="0"/>
              </a:rPr>
              <a:t>СПАСИБО ЗА ВНИМАНИЕ!</a:t>
            </a:r>
            <a:endParaRPr lang="ru-RU" sz="4800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692" t="19933" r="20682" b="10977"/>
          <a:stretch/>
        </p:blipFill>
        <p:spPr>
          <a:xfrm>
            <a:off x="8534398" y="445916"/>
            <a:ext cx="2938515" cy="28819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912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</TotalTime>
  <Words>337</Words>
  <Application>Microsoft Office PowerPoint</Application>
  <PresentationFormat>Широкоэкранный</PresentationFormat>
  <Paragraphs>34</Paragraphs>
  <Slides>16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 класс  Тема: По столице на велосипеде.  Цитата недели: «Родина - золотая колыбель!»</vt:lpstr>
      <vt:lpstr>Презентация PowerPoint</vt:lpstr>
      <vt:lpstr>Ценности, раскрываемые на уроке: 1. Честность перед собой и близкими 2. Ответственность за родственные отношения 3. Уважение к старшему поколению 4. Эмоциональная отзывчивость и сочувствие</vt:lpstr>
      <vt:lpstr>Работа с учащимися с ООП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26</cp:revision>
  <dcterms:created xsi:type="dcterms:W3CDTF">2025-10-22T19:06:04Z</dcterms:created>
  <dcterms:modified xsi:type="dcterms:W3CDTF">2025-10-24T08:16:37Z</dcterms:modified>
</cp:coreProperties>
</file>