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73" r:id="rId4"/>
    <p:sldId id="274" r:id="rId5"/>
    <p:sldId id="275" r:id="rId6"/>
    <p:sldId id="272" r:id="rId7"/>
    <p:sldId id="277" r:id="rId8"/>
    <p:sldId id="278" r:id="rId9"/>
    <p:sldId id="280" r:id="rId10"/>
    <p:sldId id="283" r:id="rId11"/>
    <p:sldId id="285" r:id="rId12"/>
    <p:sldId id="263" r:id="rId13"/>
    <p:sldId id="284" r:id="rId14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189" autoAdjust="0"/>
  </p:normalViewPr>
  <p:slideViewPr>
    <p:cSldViewPr>
      <p:cViewPr>
        <p:scale>
          <a:sx n="50" d="100"/>
          <a:sy n="50" d="100"/>
        </p:scale>
        <p:origin x="534" y="-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391CE8-DD45-422D-A9F4-5136C32881AB}" type="datetimeFigureOut">
              <a:rPr lang="en-US" smtClean="0"/>
              <a:t>8/28/2024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EB2600-9280-4801-8640-F39E9BFA5B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2727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EB2600-9280-4801-8640-F39E9BFA5B7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2688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microsoft.com/office/2007/relationships/media" Target="../media/media2.mp4"/><Relationship Id="rId7" Type="http://schemas.openxmlformats.org/officeDocument/2006/relationships/image" Target="../media/image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4.png"/><Relationship Id="rId4" Type="http://schemas.openxmlformats.org/officeDocument/2006/relationships/video" Target="../media/media2.mp4"/><Relationship Id="rId9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anva.com/" TargetMode="External"/><Relationship Id="rId3" Type="http://schemas.openxmlformats.org/officeDocument/2006/relationships/image" Target="../media/image6.png"/><Relationship Id="rId7" Type="http://schemas.openxmlformats.org/officeDocument/2006/relationships/hyperlink" Target="https://app.clipchamp.com/" TargetMode="External"/><Relationship Id="rId12" Type="http://schemas.openxmlformats.org/officeDocument/2006/relationships/hyperlink" Target="https://gemini.google.com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app.leonardo.ai/" TargetMode="External"/><Relationship Id="rId11" Type="http://schemas.openxmlformats.org/officeDocument/2006/relationships/hyperlink" Target="https://gamma.app/" TargetMode="External"/><Relationship Id="rId5" Type="http://schemas.openxmlformats.org/officeDocument/2006/relationships/hyperlink" Target="https://chatgpt.com/" TargetMode="External"/><Relationship Id="rId10" Type="http://schemas.openxmlformats.org/officeDocument/2006/relationships/hyperlink" Target="https://pandoc.org/try/" TargetMode="External"/><Relationship Id="rId4" Type="http://schemas.openxmlformats.org/officeDocument/2006/relationships/image" Target="../media/image7.png"/><Relationship Id="rId9" Type="http://schemas.openxmlformats.org/officeDocument/2006/relationships/hyperlink" Target="https://coggle.it/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1.pn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hyperlink" Target="https://chatgpt.com/c/5d4b708a-c8ad-485f-9ec9-840cfd0e701a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6.png"/><Relationship Id="rId7" Type="http://schemas.openxmlformats.org/officeDocument/2006/relationships/image" Target="../media/image17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6.png"/><Relationship Id="rId7" Type="http://schemas.openxmlformats.org/officeDocument/2006/relationships/image" Target="../media/image17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10" Type="http://schemas.openxmlformats.org/officeDocument/2006/relationships/hyperlink" Target="https://app.leonardo.ai/image-generation" TargetMode="External"/><Relationship Id="rId4" Type="http://schemas.openxmlformats.org/officeDocument/2006/relationships/image" Target="../media/image7.png"/><Relationship Id="rId9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hyperlink" Target="https://app.clipchamp.com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6.png"/><Relationship Id="rId7" Type="http://schemas.openxmlformats.org/officeDocument/2006/relationships/image" Target="../media/image17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gamma.app/" TargetMode="External"/><Relationship Id="rId3" Type="http://schemas.openxmlformats.org/officeDocument/2006/relationships/image" Target="../media/image6.png"/><Relationship Id="rId7" Type="http://schemas.openxmlformats.org/officeDocument/2006/relationships/image" Target="../media/image17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10" Type="http://schemas.openxmlformats.org/officeDocument/2006/relationships/image" Target="../media/image26.png"/><Relationship Id="rId4" Type="http://schemas.openxmlformats.org/officeDocument/2006/relationships/image" Target="../media/image7.png"/><Relationship Id="rId9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9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364978" y="-2138549"/>
            <a:ext cx="12873205" cy="12132996"/>
          </a:xfrm>
          <a:custGeom>
            <a:avLst/>
            <a:gdLst/>
            <a:ahLst/>
            <a:cxnLst/>
            <a:rect l="l" t="t" r="r" b="b"/>
            <a:pathLst>
              <a:path w="12873205" h="12132996">
                <a:moveTo>
                  <a:pt x="0" y="0"/>
                </a:moveTo>
                <a:lnTo>
                  <a:pt x="12873206" y="0"/>
                </a:lnTo>
                <a:lnTo>
                  <a:pt x="12873206" y="12132996"/>
                </a:lnTo>
                <a:lnTo>
                  <a:pt x="0" y="1213299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3829">
            <a:off x="1840463" y="2202183"/>
            <a:ext cx="12826435" cy="0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AutoShape 4"/>
          <p:cNvSpPr/>
          <p:nvPr/>
        </p:nvSpPr>
        <p:spPr>
          <a:xfrm rot="-5400000">
            <a:off x="-3423204" y="5235096"/>
            <a:ext cx="10498766" cy="0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AutoShape 5"/>
          <p:cNvSpPr/>
          <p:nvPr/>
        </p:nvSpPr>
        <p:spPr>
          <a:xfrm rot="-5400000">
            <a:off x="11268533" y="5235096"/>
            <a:ext cx="10498766" cy="0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TextBox 7"/>
          <p:cNvSpPr txBox="1"/>
          <p:nvPr/>
        </p:nvSpPr>
        <p:spPr>
          <a:xfrm>
            <a:off x="4577681" y="2171530"/>
            <a:ext cx="9672451" cy="55399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/>
            <a:r>
              <a:rPr lang="kk-KZ" sz="7200" b="1" spc="-209" dirty="0">
                <a:solidFill>
                  <a:srgbClr val="0C090A"/>
                </a:solidFill>
                <a:latin typeface="Times New Roman" panose="02020603050405020304" pitchFamily="18" charset="0"/>
                <a:ea typeface="Neue Machina Light"/>
                <a:cs typeface="Times New Roman" panose="02020603050405020304" pitchFamily="18" charset="0"/>
                <a:sym typeface="Neue Machina Light"/>
              </a:rPr>
              <a:t>И</a:t>
            </a:r>
            <a:r>
              <a:rPr lang="kk-KZ" sz="7200" b="1" u="none" spc="-209" dirty="0">
                <a:solidFill>
                  <a:srgbClr val="0C090A"/>
                </a:solidFill>
                <a:latin typeface="Times New Roman" panose="02020603050405020304" pitchFamily="18" charset="0"/>
                <a:ea typeface="Neue Machina Light"/>
                <a:cs typeface="Times New Roman" panose="02020603050405020304" pitchFamily="18" charset="0"/>
                <a:sym typeface="Neue Machina Light"/>
              </a:rPr>
              <a:t>спользование искусственного интеллекта: инновации в преподавании и обучении</a:t>
            </a:r>
            <a:endParaRPr lang="en-US" sz="7200" b="1" u="none" spc="-209" dirty="0">
              <a:solidFill>
                <a:srgbClr val="0C090A"/>
              </a:solidFill>
              <a:latin typeface="Times New Roman" panose="02020603050405020304" pitchFamily="18" charset="0"/>
              <a:ea typeface="Neue Machina Light"/>
              <a:cs typeface="Times New Roman" panose="02020603050405020304" pitchFamily="18" charset="0"/>
              <a:sym typeface="Neue Machina Light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6E8403C-8D46-33C0-45B8-8D023E5E21C0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4" t="9132" r="3622" b="10133"/>
          <a:stretch/>
        </p:blipFill>
        <p:spPr>
          <a:xfrm>
            <a:off x="14529865" y="571500"/>
            <a:ext cx="3416635" cy="300663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450d2be5-a00a-44fb-b1d3-384a7b0d13b6">
            <a:hlinkClick r:id="" action="ppaction://media"/>
            <a:extLst>
              <a:ext uri="{FF2B5EF4-FFF2-40B4-BE49-F238E27FC236}">
                <a16:creationId xmlns:a16="http://schemas.microsoft.com/office/drawing/2014/main" id="{3C5385EE-1D02-8A2D-32BF-C5B18185039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4836421" y="7581900"/>
            <a:ext cx="2803524" cy="28035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9CAF075F-FF56-B92D-2FEB-138C8E31A608}"/>
              </a:ext>
            </a:extLst>
          </p:cNvPr>
          <p:cNvSpPr/>
          <p:nvPr/>
        </p:nvSpPr>
        <p:spPr>
          <a:xfrm>
            <a:off x="5226442" y="8846771"/>
            <a:ext cx="6277103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0" cap="none" spc="0" dirty="0">
                <a:ln w="0"/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физики и информатики</a:t>
            </a:r>
          </a:p>
          <a:p>
            <a:pPr algn="ctr"/>
            <a:r>
              <a:rPr lang="ru-RU" sz="3200" b="0" cap="none" spc="0" dirty="0">
                <a:ln w="0"/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Иманжанова </a:t>
            </a:r>
            <a:r>
              <a:rPr lang="ru-RU" sz="3200" b="0" cap="none" spc="0" dirty="0" err="1">
                <a:ln w="0"/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Лаула</a:t>
            </a:r>
            <a:r>
              <a:rPr lang="ru-RU" sz="3200" b="0" cap="none" spc="0" dirty="0">
                <a:ln w="0"/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0" cap="none" spc="0" dirty="0" err="1">
                <a:ln w="0"/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Мәдениетқызы</a:t>
            </a:r>
            <a:endParaRPr lang="ru-RU" sz="3200" b="0" cap="none" spc="0" dirty="0">
              <a:ln w="0"/>
              <a:effectLst>
                <a:reflection blurRad="6350" stA="53000" endA="300" endPos="35500" dir="5400000" sy="-9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Видео без названия — сделано в Clipchamp">
            <a:hlinkClick r:id="" action="ppaction://media"/>
            <a:extLst>
              <a:ext uri="{FF2B5EF4-FFF2-40B4-BE49-F238E27FC236}">
                <a16:creationId xmlns:a16="http://schemas.microsoft.com/office/drawing/2014/main" id="{CFFDB798-4C0F-B4DC-D756-254AF73899A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10"/>
          <a:srcRect l="11597" t="12677" r="12359" b="8594"/>
          <a:stretch/>
        </p:blipFill>
        <p:spPr>
          <a:xfrm>
            <a:off x="609246" y="270405"/>
            <a:ext cx="3267408" cy="4953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0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9263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9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432153" y="5750425"/>
            <a:ext cx="6176515" cy="4748341"/>
          </a:xfrm>
          <a:custGeom>
            <a:avLst/>
            <a:gdLst/>
            <a:ahLst/>
            <a:cxnLst/>
            <a:rect l="l" t="t" r="r" b="b"/>
            <a:pathLst>
              <a:path w="6176515" h="4748341">
                <a:moveTo>
                  <a:pt x="0" y="0"/>
                </a:moveTo>
                <a:lnTo>
                  <a:pt x="6176515" y="0"/>
                </a:lnTo>
                <a:lnTo>
                  <a:pt x="6176515" y="4748341"/>
                </a:lnTo>
                <a:lnTo>
                  <a:pt x="0" y="47483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84" r="-101839" b="-148435"/>
            </a:stretch>
          </a:blipFill>
        </p:spPr>
      </p:sp>
      <p:sp>
        <p:nvSpPr>
          <p:cNvPr id="3" name="Freeform 3"/>
          <p:cNvSpPr/>
          <p:nvPr/>
        </p:nvSpPr>
        <p:spPr>
          <a:xfrm rot="6035961">
            <a:off x="9378158" y="-3504307"/>
            <a:ext cx="3614376" cy="8229600"/>
          </a:xfrm>
          <a:custGeom>
            <a:avLst/>
            <a:gdLst/>
            <a:ahLst/>
            <a:cxnLst/>
            <a:rect l="l" t="t" r="r" b="b"/>
            <a:pathLst>
              <a:path w="3614376" h="8229600">
                <a:moveTo>
                  <a:pt x="0" y="0"/>
                </a:moveTo>
                <a:lnTo>
                  <a:pt x="3614377" y="0"/>
                </a:lnTo>
                <a:lnTo>
                  <a:pt x="361437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41581" t="-464" b="-464"/>
            </a:stretch>
          </a:blipFill>
        </p:spPr>
      </p:sp>
      <p:sp>
        <p:nvSpPr>
          <p:cNvPr id="4" name="Freeform 4"/>
          <p:cNvSpPr/>
          <p:nvPr/>
        </p:nvSpPr>
        <p:spPr>
          <a:xfrm rot="5829583">
            <a:off x="-3787602" y="2174579"/>
            <a:ext cx="10768132" cy="4937335"/>
          </a:xfrm>
          <a:custGeom>
            <a:avLst/>
            <a:gdLst/>
            <a:ahLst/>
            <a:cxnLst/>
            <a:rect l="l" t="t" r="r" b="b"/>
            <a:pathLst>
              <a:path w="10768132" h="4937335">
                <a:moveTo>
                  <a:pt x="0" y="0"/>
                </a:moveTo>
                <a:lnTo>
                  <a:pt x="10768132" y="0"/>
                </a:lnTo>
                <a:lnTo>
                  <a:pt x="10768132" y="4937335"/>
                </a:lnTo>
                <a:lnTo>
                  <a:pt x="0" y="493733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5773" t="-315" b="-138294"/>
            </a:stretch>
          </a:blipFill>
        </p:spPr>
      </p:sp>
      <p:sp>
        <p:nvSpPr>
          <p:cNvPr id="5" name="AutoShape 5"/>
          <p:cNvSpPr/>
          <p:nvPr/>
        </p:nvSpPr>
        <p:spPr>
          <a:xfrm rot="-5400000">
            <a:off x="-3423204" y="5235096"/>
            <a:ext cx="10498766" cy="0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AutoShape 6"/>
          <p:cNvSpPr/>
          <p:nvPr/>
        </p:nvSpPr>
        <p:spPr>
          <a:xfrm rot="-5400000">
            <a:off x="11268533" y="5235096"/>
            <a:ext cx="10498766" cy="0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Freeform 10"/>
          <p:cNvSpPr/>
          <p:nvPr/>
        </p:nvSpPr>
        <p:spPr>
          <a:xfrm>
            <a:off x="3116698" y="8246774"/>
            <a:ext cx="8708571" cy="2553126"/>
          </a:xfrm>
          <a:custGeom>
            <a:avLst/>
            <a:gdLst/>
            <a:ahLst/>
            <a:cxnLst/>
            <a:rect l="l" t="t" r="r" b="b"/>
            <a:pathLst>
              <a:path w="8708571" h="2553126">
                <a:moveTo>
                  <a:pt x="0" y="0"/>
                </a:moveTo>
                <a:lnTo>
                  <a:pt x="8708571" y="0"/>
                </a:lnTo>
                <a:lnTo>
                  <a:pt x="8708571" y="2553125"/>
                </a:lnTo>
                <a:lnTo>
                  <a:pt x="0" y="25531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222334"/>
            </a:stretch>
          </a:blipFill>
        </p:spPr>
      </p:sp>
      <p:graphicFrame>
        <p:nvGraphicFramePr>
          <p:cNvPr id="15" name="Объект 20">
            <a:extLst>
              <a:ext uri="{FF2B5EF4-FFF2-40B4-BE49-F238E27FC236}">
                <a16:creationId xmlns:a16="http://schemas.microsoft.com/office/drawing/2014/main" id="{D93F7E0F-F343-4E1E-B677-5B27F4A7468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14886319"/>
              </p:ext>
            </p:extLst>
          </p:nvPr>
        </p:nvGraphicFramePr>
        <p:xfrm>
          <a:off x="1323422" y="629543"/>
          <a:ext cx="14891052" cy="8980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2600">
                  <a:extLst>
                    <a:ext uri="{9D8B030D-6E8A-4147-A177-3AD203B41FA5}">
                      <a16:colId xmlns:a16="http://schemas.microsoft.com/office/drawing/2014/main" val="3248628958"/>
                    </a:ext>
                  </a:extLst>
                </a:gridCol>
                <a:gridCol w="4779105">
                  <a:extLst>
                    <a:ext uri="{9D8B030D-6E8A-4147-A177-3AD203B41FA5}">
                      <a16:colId xmlns:a16="http://schemas.microsoft.com/office/drawing/2014/main" val="756571299"/>
                    </a:ext>
                  </a:extLst>
                </a:gridCol>
                <a:gridCol w="7579347">
                  <a:extLst>
                    <a:ext uri="{9D8B030D-6E8A-4147-A177-3AD203B41FA5}">
                      <a16:colId xmlns:a16="http://schemas.microsoft.com/office/drawing/2014/main" val="1372126292"/>
                    </a:ext>
                  </a:extLst>
                </a:gridCol>
              </a:tblGrid>
              <a:tr h="93133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№</a:t>
                      </a:r>
                      <a:endParaRPr lang="en-US" sz="28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ссылки</a:t>
                      </a:r>
                      <a:endParaRPr lang="ru-RU" sz="28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Примечание</a:t>
                      </a:r>
                      <a:endParaRPr lang="ru-RU" sz="28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4233087"/>
                  </a:ext>
                </a:extLst>
              </a:tr>
              <a:tr h="931330">
                <a:tc>
                  <a:txBody>
                    <a:bodyPr/>
                    <a:lstStyle/>
                    <a:p>
                      <a:pPr marL="0" lvl="0" indent="0" algn="ctr">
                        <a:buFontTx/>
                        <a:buNone/>
                      </a:pPr>
                      <a:r>
                        <a:rPr lang="kk-KZ" sz="2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</a:t>
                      </a:r>
                      <a:endParaRPr lang="en-US" sz="2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hlinkClick r:id="rId5"/>
                        </a:rPr>
                        <a:t>https://chatgpt.com/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endParaRPr lang="en-US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k-KZ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Чат-бот, который генерирует тексты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4353642"/>
                  </a:ext>
                </a:extLst>
              </a:tr>
              <a:tr h="931330">
                <a:tc>
                  <a:txBody>
                    <a:bodyPr/>
                    <a:lstStyle/>
                    <a:p>
                      <a:pPr marL="0" lvl="0" indent="0" algn="ctr">
                        <a:buFontTx/>
                        <a:buNone/>
                      </a:pPr>
                      <a:r>
                        <a:rPr lang="kk-KZ" sz="2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2</a:t>
                      </a:r>
                      <a:endParaRPr lang="en-US" sz="2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hlinkClick r:id="rId6"/>
                        </a:rPr>
                        <a:t>https://app.leonardo.ai/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endParaRPr lang="en-US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k-KZ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Платформа на основе текстовых описаний  генерирует изображения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0508881"/>
                  </a:ext>
                </a:extLst>
              </a:tr>
              <a:tr h="713519">
                <a:tc>
                  <a:txBody>
                    <a:bodyPr/>
                    <a:lstStyle/>
                    <a:p>
                      <a:pPr marL="0" lvl="0" indent="0" algn="ctr">
                        <a:buFontTx/>
                        <a:buNone/>
                      </a:pPr>
                      <a:r>
                        <a:rPr lang="kk-KZ" sz="2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3</a:t>
                      </a:r>
                      <a:endParaRPr lang="en-US" sz="2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hlinkClick r:id="rId7"/>
                        </a:rPr>
                        <a:t>https://app.clipchamp.com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endParaRPr lang="en-US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видеоредактор, доступный через веб- браузер</a:t>
                      </a:r>
                      <a:r>
                        <a:rPr lang="kk-KZ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который предлагает множество функций для редактирования видео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3892712"/>
                  </a:ext>
                </a:extLst>
              </a:tr>
              <a:tr h="713519">
                <a:tc>
                  <a:txBody>
                    <a:bodyPr/>
                    <a:lstStyle/>
                    <a:p>
                      <a:pPr marL="0" lvl="0" indent="0" algn="ctr">
                        <a:buFontTx/>
                        <a:buNone/>
                      </a:pPr>
                      <a:r>
                        <a:rPr lang="kk-KZ" sz="2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4</a:t>
                      </a:r>
                      <a:endParaRPr lang="en-US" sz="2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hlinkClick r:id="rId8"/>
                        </a:rPr>
                        <a:t>https://www.canva.com/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r>
                        <a:rPr lang="en-US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  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онлайн-платформа для графического дизайн</a:t>
                      </a:r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2242112"/>
                  </a:ext>
                </a:extLst>
              </a:tr>
              <a:tr h="931330">
                <a:tc>
                  <a:txBody>
                    <a:bodyPr/>
                    <a:lstStyle/>
                    <a:p>
                      <a:pPr marL="0" lvl="0" indent="0" algn="ctr">
                        <a:buFontTx/>
                        <a:buNone/>
                      </a:pPr>
                      <a:r>
                        <a:rPr lang="kk-KZ" sz="2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5</a:t>
                      </a:r>
                      <a:endParaRPr lang="en-US" sz="2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hlinkClick r:id="rId9"/>
                        </a:rPr>
                        <a:t>https://coggle.it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Для создания ментальных карт и диаграмм 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1758605"/>
                  </a:ext>
                </a:extLst>
              </a:tr>
              <a:tr h="931330">
                <a:tc>
                  <a:txBody>
                    <a:bodyPr/>
                    <a:lstStyle/>
                    <a:p>
                      <a:pPr marL="0" lvl="0" indent="0" algn="ctr">
                        <a:buFontTx/>
                        <a:buNone/>
                      </a:pPr>
                      <a:r>
                        <a:rPr lang="kk-KZ" sz="2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6</a:t>
                      </a:r>
                      <a:endParaRPr lang="en-US" sz="2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hlinkClick r:id="rId10"/>
                        </a:rPr>
                        <a:t>https://pandoc.org/try/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r>
                        <a:rPr lang="en-US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hlinkClick r:id="rId11"/>
                        </a:rPr>
                        <a:t>https://gamma.app/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Для создания презентаций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8576088"/>
                  </a:ext>
                </a:extLst>
              </a:tr>
              <a:tr h="1966412">
                <a:tc>
                  <a:txBody>
                    <a:bodyPr/>
                    <a:lstStyle/>
                    <a:p>
                      <a:pPr marL="0" lvl="0" indent="0" algn="ctr">
                        <a:buFontTx/>
                        <a:buNone/>
                      </a:pPr>
                      <a:r>
                        <a:rPr lang="kk-KZ" sz="2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7</a:t>
                      </a:r>
                      <a:endParaRPr lang="en-US" sz="2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hlinkClick r:id="rId12"/>
                        </a:rPr>
                        <a:t>https://gemini.google.com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endParaRPr lang="en-US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k-KZ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Генерировать текст, распозновать изображение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940254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9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225576" y="-1111756"/>
            <a:ext cx="12873205" cy="12132996"/>
          </a:xfrm>
          <a:custGeom>
            <a:avLst/>
            <a:gdLst/>
            <a:ahLst/>
            <a:cxnLst/>
            <a:rect l="l" t="t" r="r" b="b"/>
            <a:pathLst>
              <a:path w="12873205" h="12132996">
                <a:moveTo>
                  <a:pt x="0" y="0"/>
                </a:moveTo>
                <a:lnTo>
                  <a:pt x="12873206" y="0"/>
                </a:lnTo>
                <a:lnTo>
                  <a:pt x="12873206" y="12132996"/>
                </a:lnTo>
                <a:lnTo>
                  <a:pt x="0" y="1213299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3829">
            <a:off x="1840463" y="2202183"/>
            <a:ext cx="12826435" cy="0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AutoShape 4"/>
          <p:cNvSpPr/>
          <p:nvPr/>
        </p:nvSpPr>
        <p:spPr>
          <a:xfrm rot="-5400000">
            <a:off x="-3423204" y="5235096"/>
            <a:ext cx="10498766" cy="0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AutoShape 5"/>
          <p:cNvSpPr/>
          <p:nvPr/>
        </p:nvSpPr>
        <p:spPr>
          <a:xfrm rot="-5400000">
            <a:off x="11268533" y="5235096"/>
            <a:ext cx="10498766" cy="0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Freeform 6"/>
          <p:cNvSpPr/>
          <p:nvPr/>
        </p:nvSpPr>
        <p:spPr>
          <a:xfrm>
            <a:off x="13471981" y="1028700"/>
            <a:ext cx="2389828" cy="2389828"/>
          </a:xfrm>
          <a:custGeom>
            <a:avLst/>
            <a:gdLst/>
            <a:ahLst/>
            <a:cxnLst/>
            <a:rect l="l" t="t" r="r" b="b"/>
            <a:pathLst>
              <a:path w="2389828" h="2389828">
                <a:moveTo>
                  <a:pt x="0" y="0"/>
                </a:moveTo>
                <a:lnTo>
                  <a:pt x="2389827" y="0"/>
                </a:lnTo>
                <a:lnTo>
                  <a:pt x="2389827" y="2389828"/>
                </a:lnTo>
                <a:lnTo>
                  <a:pt x="0" y="238982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3705784" y="5150796"/>
            <a:ext cx="1815336" cy="1445668"/>
          </a:xfrm>
          <a:custGeom>
            <a:avLst/>
            <a:gdLst/>
            <a:ahLst/>
            <a:cxnLst/>
            <a:rect l="l" t="t" r="r" b="b"/>
            <a:pathLst>
              <a:path w="1815336" h="1445668">
                <a:moveTo>
                  <a:pt x="0" y="0"/>
                </a:moveTo>
                <a:lnTo>
                  <a:pt x="1815336" y="0"/>
                </a:lnTo>
                <a:lnTo>
                  <a:pt x="1815336" y="1445668"/>
                </a:lnTo>
                <a:lnTo>
                  <a:pt x="0" y="144566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pic>
        <p:nvPicPr>
          <p:cNvPr id="7" name="Видео без названия — сделано в Clipchamp">
            <a:hlinkClick r:id="" action="ppaction://media"/>
            <a:extLst>
              <a:ext uri="{FF2B5EF4-FFF2-40B4-BE49-F238E27FC236}">
                <a16:creationId xmlns:a16="http://schemas.microsoft.com/office/drawing/2014/main" id="{7783053D-5790-6295-D1E5-AEAFCB8027A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9"/>
          <a:srcRect l="9109" r="7237"/>
          <a:stretch/>
        </p:blipFill>
        <p:spPr>
          <a:xfrm>
            <a:off x="1770083" y="1235932"/>
            <a:ext cx="11874741" cy="799723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85854C0-7A93-6763-C9B6-413F89BC93E7}"/>
              </a:ext>
            </a:extLst>
          </p:cNvPr>
          <p:cNvSpPr txBox="1"/>
          <p:nvPr/>
        </p:nvSpPr>
        <p:spPr>
          <a:xfrm>
            <a:off x="4572000" y="4777859"/>
            <a:ext cx="9144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https://chatgpt.com/c/c002671f-90cd-47a5-97a9-5737ad3789d7</a:t>
            </a:r>
          </a:p>
        </p:txBody>
      </p:sp>
    </p:spTree>
    <p:extLst>
      <p:ext uri="{BB962C8B-B14F-4D97-AF65-F5344CB8AC3E}">
        <p14:creationId xmlns:p14="http://schemas.microsoft.com/office/powerpoint/2010/main" val="2679072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82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9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225576" y="-1111756"/>
            <a:ext cx="12873205" cy="12132996"/>
          </a:xfrm>
          <a:custGeom>
            <a:avLst/>
            <a:gdLst/>
            <a:ahLst/>
            <a:cxnLst/>
            <a:rect l="l" t="t" r="r" b="b"/>
            <a:pathLst>
              <a:path w="12873205" h="12132996">
                <a:moveTo>
                  <a:pt x="0" y="0"/>
                </a:moveTo>
                <a:lnTo>
                  <a:pt x="12873206" y="0"/>
                </a:lnTo>
                <a:lnTo>
                  <a:pt x="12873206" y="12132996"/>
                </a:lnTo>
                <a:lnTo>
                  <a:pt x="0" y="1213299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3829">
            <a:off x="1840463" y="2202183"/>
            <a:ext cx="12826435" cy="0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AutoShape 4"/>
          <p:cNvSpPr/>
          <p:nvPr/>
        </p:nvSpPr>
        <p:spPr>
          <a:xfrm rot="-5400000">
            <a:off x="-3423204" y="5235096"/>
            <a:ext cx="10498766" cy="0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AutoShape 5"/>
          <p:cNvSpPr/>
          <p:nvPr/>
        </p:nvSpPr>
        <p:spPr>
          <a:xfrm rot="-5400000">
            <a:off x="11268533" y="5235096"/>
            <a:ext cx="10498766" cy="0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pic>
        <p:nvPicPr>
          <p:cNvPr id="13" name="Picture 15">
            <a:extLst>
              <a:ext uri="{FF2B5EF4-FFF2-40B4-BE49-F238E27FC236}">
                <a16:creationId xmlns:a16="http://schemas.microsoft.com/office/drawing/2014/main" id="{AA3D3844-66EC-23A9-F1BF-7C4EE76D82A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-5400000">
            <a:off x="667519" y="-538853"/>
            <a:ext cx="2205126" cy="329123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BAD8DE2-B513-DF8C-E046-95FBE3DCE0E0}"/>
              </a:ext>
            </a:extLst>
          </p:cNvPr>
          <p:cNvSpPr txBox="1"/>
          <p:nvPr/>
        </p:nvSpPr>
        <p:spPr>
          <a:xfrm>
            <a:off x="4267200" y="891863"/>
            <a:ext cx="10822934" cy="6540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5100"/>
              </a:lnSpc>
              <a:spcBef>
                <a:spcPct val="0"/>
              </a:spcBef>
            </a:pPr>
            <a:r>
              <a:rPr lang="kk-KZ" sz="5000" b="1" spc="-65" dirty="0">
                <a:solidFill>
                  <a:srgbClr val="0070C0"/>
                </a:solidFill>
                <a:latin typeface="Times New Roman" panose="02020603050405020304" pitchFamily="18" charset="0"/>
                <a:ea typeface="Neue Machina"/>
                <a:cs typeface="Times New Roman" panose="02020603050405020304" pitchFamily="18" charset="0"/>
                <a:sym typeface="Neue Machina"/>
              </a:rPr>
              <a:t>Создание КСП с помощью </a:t>
            </a:r>
            <a:r>
              <a:rPr lang="en-US" sz="5000" b="1" spc="-65" dirty="0">
                <a:solidFill>
                  <a:srgbClr val="0070C0"/>
                </a:solidFill>
                <a:latin typeface="Times New Roman" panose="02020603050405020304" pitchFamily="18" charset="0"/>
                <a:ea typeface="Neue Machina"/>
                <a:cs typeface="Times New Roman" panose="02020603050405020304" pitchFamily="18" charset="0"/>
                <a:sym typeface="Neue Machina"/>
              </a:rPr>
              <a:t>Chat GPT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B992C52-3544-F8AF-BA1B-E5EF5DBC18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7879" y="1866900"/>
            <a:ext cx="15051601" cy="7773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529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9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225576" y="-1111756"/>
            <a:ext cx="12873205" cy="12132996"/>
          </a:xfrm>
          <a:custGeom>
            <a:avLst/>
            <a:gdLst/>
            <a:ahLst/>
            <a:cxnLst/>
            <a:rect l="l" t="t" r="r" b="b"/>
            <a:pathLst>
              <a:path w="12873205" h="12132996">
                <a:moveTo>
                  <a:pt x="0" y="0"/>
                </a:moveTo>
                <a:lnTo>
                  <a:pt x="12873206" y="0"/>
                </a:lnTo>
                <a:lnTo>
                  <a:pt x="12873206" y="12132996"/>
                </a:lnTo>
                <a:lnTo>
                  <a:pt x="0" y="1213299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ru-RU" dirty="0"/>
          </a:p>
        </p:txBody>
      </p:sp>
      <p:sp>
        <p:nvSpPr>
          <p:cNvPr id="3" name="AutoShape 3"/>
          <p:cNvSpPr/>
          <p:nvPr/>
        </p:nvSpPr>
        <p:spPr>
          <a:xfrm rot="3829">
            <a:off x="1840463" y="2202183"/>
            <a:ext cx="12826435" cy="0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AutoShape 4"/>
          <p:cNvSpPr/>
          <p:nvPr/>
        </p:nvSpPr>
        <p:spPr>
          <a:xfrm rot="-5400000">
            <a:off x="-3423204" y="5235096"/>
            <a:ext cx="10498766" cy="0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AutoShape 5"/>
          <p:cNvSpPr/>
          <p:nvPr/>
        </p:nvSpPr>
        <p:spPr>
          <a:xfrm rot="-5400000">
            <a:off x="11268533" y="5235096"/>
            <a:ext cx="10498766" cy="0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F5127BD-DE49-22FD-4AE4-73D9B1A9CF1E}"/>
              </a:ext>
            </a:extLst>
          </p:cNvPr>
          <p:cNvSpPr txBox="1"/>
          <p:nvPr/>
        </p:nvSpPr>
        <p:spPr>
          <a:xfrm>
            <a:off x="1043599" y="631591"/>
            <a:ext cx="14422862" cy="13080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5100"/>
              </a:lnSpc>
              <a:spcBef>
                <a:spcPct val="0"/>
              </a:spcBef>
            </a:pPr>
            <a:r>
              <a:rPr lang="kk-KZ" sz="5000" b="1" spc="-65" dirty="0">
                <a:solidFill>
                  <a:srgbClr val="0070C0"/>
                </a:solidFill>
                <a:latin typeface="Times New Roman" panose="02020603050405020304" pitchFamily="18" charset="0"/>
                <a:ea typeface="Neue Machina"/>
                <a:cs typeface="Times New Roman" panose="02020603050405020304" pitchFamily="18" charset="0"/>
                <a:sym typeface="Neue Machina"/>
              </a:rPr>
              <a:t>Составление тестовых заданий с помощью </a:t>
            </a:r>
            <a:r>
              <a:rPr lang="en-US" sz="5000" b="1" spc="-65" dirty="0">
                <a:solidFill>
                  <a:srgbClr val="0070C0"/>
                </a:solidFill>
                <a:latin typeface="Times New Roman" panose="02020603050405020304" pitchFamily="18" charset="0"/>
                <a:ea typeface="Neue Machina"/>
                <a:cs typeface="Times New Roman" panose="02020603050405020304" pitchFamily="18" charset="0"/>
                <a:sym typeface="Neue Machina"/>
              </a:rPr>
              <a:t>Chat GPT</a:t>
            </a:r>
          </a:p>
        </p:txBody>
      </p:sp>
      <p:pic>
        <p:nvPicPr>
          <p:cNvPr id="9" name="Picture 20">
            <a:extLst>
              <a:ext uri="{FF2B5EF4-FFF2-40B4-BE49-F238E27FC236}">
                <a16:creationId xmlns:a16="http://schemas.microsoft.com/office/drawing/2014/main" id="{8F299D37-3128-3AB4-DAA1-97C883ECDB7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5062424" y="316280"/>
            <a:ext cx="2181977" cy="187901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6556292-0DC6-2523-2647-0FF896151328}"/>
              </a:ext>
            </a:extLst>
          </p:cNvPr>
          <p:cNvSpPr txBox="1"/>
          <p:nvPr/>
        </p:nvSpPr>
        <p:spPr>
          <a:xfrm>
            <a:off x="3048000" y="9612384"/>
            <a:ext cx="9144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hlinkClick r:id="rId4"/>
              </a:rPr>
              <a:t>https://chatgpt.com/c/5d4b708a-c8ad-485f-9ec9-840cfd0e701a</a:t>
            </a:r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106059C-7AEF-DCC9-4A32-45643563082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1153" r="9177" b="12554"/>
          <a:stretch/>
        </p:blipFill>
        <p:spPr>
          <a:xfrm>
            <a:off x="689124" y="2510601"/>
            <a:ext cx="16909752" cy="6939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7254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9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083044" y="6109545"/>
            <a:ext cx="6176515" cy="4748341"/>
          </a:xfrm>
          <a:custGeom>
            <a:avLst/>
            <a:gdLst/>
            <a:ahLst/>
            <a:cxnLst/>
            <a:rect l="l" t="t" r="r" b="b"/>
            <a:pathLst>
              <a:path w="6176515" h="4748341">
                <a:moveTo>
                  <a:pt x="0" y="0"/>
                </a:moveTo>
                <a:lnTo>
                  <a:pt x="6176515" y="0"/>
                </a:lnTo>
                <a:lnTo>
                  <a:pt x="6176515" y="4748341"/>
                </a:lnTo>
                <a:lnTo>
                  <a:pt x="0" y="47483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84" r="-101839" b="-148435"/>
            </a:stretch>
          </a:blipFill>
        </p:spPr>
      </p:sp>
      <p:sp>
        <p:nvSpPr>
          <p:cNvPr id="3" name="Freeform 3"/>
          <p:cNvSpPr/>
          <p:nvPr/>
        </p:nvSpPr>
        <p:spPr>
          <a:xfrm rot="6035961">
            <a:off x="9378158" y="-3504307"/>
            <a:ext cx="3614376" cy="8229600"/>
          </a:xfrm>
          <a:custGeom>
            <a:avLst/>
            <a:gdLst/>
            <a:ahLst/>
            <a:cxnLst/>
            <a:rect l="l" t="t" r="r" b="b"/>
            <a:pathLst>
              <a:path w="3614376" h="8229600">
                <a:moveTo>
                  <a:pt x="0" y="0"/>
                </a:moveTo>
                <a:lnTo>
                  <a:pt x="3614377" y="0"/>
                </a:lnTo>
                <a:lnTo>
                  <a:pt x="361437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41581" t="-464" b="-464"/>
            </a:stretch>
          </a:blipFill>
        </p:spPr>
      </p:sp>
      <p:sp>
        <p:nvSpPr>
          <p:cNvPr id="4" name="Freeform 4"/>
          <p:cNvSpPr/>
          <p:nvPr/>
        </p:nvSpPr>
        <p:spPr>
          <a:xfrm rot="5829583">
            <a:off x="-3814504" y="2168564"/>
            <a:ext cx="10768132" cy="4937335"/>
          </a:xfrm>
          <a:custGeom>
            <a:avLst/>
            <a:gdLst/>
            <a:ahLst/>
            <a:cxnLst/>
            <a:rect l="l" t="t" r="r" b="b"/>
            <a:pathLst>
              <a:path w="10768132" h="4937335">
                <a:moveTo>
                  <a:pt x="0" y="0"/>
                </a:moveTo>
                <a:lnTo>
                  <a:pt x="10768132" y="0"/>
                </a:lnTo>
                <a:lnTo>
                  <a:pt x="10768132" y="4937335"/>
                </a:lnTo>
                <a:lnTo>
                  <a:pt x="0" y="493733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5773" t="-315" b="-138294"/>
            </a:stretch>
          </a:blipFill>
        </p:spPr>
      </p:sp>
      <p:sp>
        <p:nvSpPr>
          <p:cNvPr id="5" name="AutoShape 5"/>
          <p:cNvSpPr/>
          <p:nvPr/>
        </p:nvSpPr>
        <p:spPr>
          <a:xfrm rot="-5400000">
            <a:off x="-3423204" y="5235096"/>
            <a:ext cx="10498766" cy="0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AutoShape 6"/>
          <p:cNvSpPr/>
          <p:nvPr/>
        </p:nvSpPr>
        <p:spPr>
          <a:xfrm rot="-5400000">
            <a:off x="11268533" y="5235096"/>
            <a:ext cx="10498766" cy="0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Freeform 8"/>
          <p:cNvSpPr/>
          <p:nvPr/>
        </p:nvSpPr>
        <p:spPr>
          <a:xfrm>
            <a:off x="15492560" y="4956347"/>
            <a:ext cx="505901" cy="402881"/>
          </a:xfrm>
          <a:custGeom>
            <a:avLst/>
            <a:gdLst/>
            <a:ahLst/>
            <a:cxnLst/>
            <a:rect l="l" t="t" r="r" b="b"/>
            <a:pathLst>
              <a:path w="505901" h="402881">
                <a:moveTo>
                  <a:pt x="0" y="0"/>
                </a:moveTo>
                <a:lnTo>
                  <a:pt x="505902" y="0"/>
                </a:lnTo>
                <a:lnTo>
                  <a:pt x="505902" y="402881"/>
                </a:lnTo>
                <a:lnTo>
                  <a:pt x="0" y="40288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3116698" y="8246774"/>
            <a:ext cx="8708571" cy="2553126"/>
          </a:xfrm>
          <a:custGeom>
            <a:avLst/>
            <a:gdLst/>
            <a:ahLst/>
            <a:cxnLst/>
            <a:rect l="l" t="t" r="r" b="b"/>
            <a:pathLst>
              <a:path w="8708571" h="2553126">
                <a:moveTo>
                  <a:pt x="0" y="0"/>
                </a:moveTo>
                <a:lnTo>
                  <a:pt x="8708571" y="0"/>
                </a:lnTo>
                <a:lnTo>
                  <a:pt x="8708571" y="2553125"/>
                </a:lnTo>
                <a:lnTo>
                  <a:pt x="0" y="25531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222334"/>
            </a:stretch>
          </a:blipFill>
        </p:spPr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3249766" y="1017031"/>
            <a:ext cx="2575051" cy="3192502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6D8ECA5-01DE-0B9A-2987-FAA268CF671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208" t="17827" r="84914" b="76012"/>
          <a:stretch/>
        </p:blipFill>
        <p:spPr>
          <a:xfrm>
            <a:off x="2725648" y="1198620"/>
            <a:ext cx="9850044" cy="287292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C6AF0D6-7590-8E3D-4685-50DBEEFB6AC4}"/>
              </a:ext>
            </a:extLst>
          </p:cNvPr>
          <p:cNvSpPr txBox="1"/>
          <p:nvPr/>
        </p:nvSpPr>
        <p:spPr>
          <a:xfrm>
            <a:off x="1702822" y="4141973"/>
            <a:ext cx="14553410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5400" dirty="0"/>
              <a:t> </a:t>
            </a:r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Платформа, использующая искусственный интеллект для создания и редактирования цифрового контента. Она предназначена для художников, дизайнеров и разработчиков игр, предоставляя инструменты для генерации изображений, текстур, 3D-моделей и других видов визуального контента</a:t>
            </a:r>
            <a:endParaRPr lang="en-US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32690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9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432153" y="5750425"/>
            <a:ext cx="6176515" cy="4748341"/>
          </a:xfrm>
          <a:custGeom>
            <a:avLst/>
            <a:gdLst/>
            <a:ahLst/>
            <a:cxnLst/>
            <a:rect l="l" t="t" r="r" b="b"/>
            <a:pathLst>
              <a:path w="6176515" h="4748341">
                <a:moveTo>
                  <a:pt x="0" y="0"/>
                </a:moveTo>
                <a:lnTo>
                  <a:pt x="6176515" y="0"/>
                </a:lnTo>
                <a:lnTo>
                  <a:pt x="6176515" y="4748341"/>
                </a:lnTo>
                <a:lnTo>
                  <a:pt x="0" y="47483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84" r="-101839" b="-148435"/>
            </a:stretch>
          </a:blipFill>
        </p:spPr>
      </p:sp>
      <p:sp>
        <p:nvSpPr>
          <p:cNvPr id="3" name="Freeform 3"/>
          <p:cNvSpPr/>
          <p:nvPr/>
        </p:nvSpPr>
        <p:spPr>
          <a:xfrm rot="6035961">
            <a:off x="9378158" y="-3504307"/>
            <a:ext cx="3614376" cy="8229600"/>
          </a:xfrm>
          <a:custGeom>
            <a:avLst/>
            <a:gdLst/>
            <a:ahLst/>
            <a:cxnLst/>
            <a:rect l="l" t="t" r="r" b="b"/>
            <a:pathLst>
              <a:path w="3614376" h="8229600">
                <a:moveTo>
                  <a:pt x="0" y="0"/>
                </a:moveTo>
                <a:lnTo>
                  <a:pt x="3614377" y="0"/>
                </a:lnTo>
                <a:lnTo>
                  <a:pt x="361437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41581" t="-464" b="-464"/>
            </a:stretch>
          </a:blipFill>
        </p:spPr>
      </p:sp>
      <p:sp>
        <p:nvSpPr>
          <p:cNvPr id="4" name="Freeform 4"/>
          <p:cNvSpPr/>
          <p:nvPr/>
        </p:nvSpPr>
        <p:spPr>
          <a:xfrm rot="5829583">
            <a:off x="-3814504" y="2168564"/>
            <a:ext cx="10768132" cy="4937335"/>
          </a:xfrm>
          <a:custGeom>
            <a:avLst/>
            <a:gdLst/>
            <a:ahLst/>
            <a:cxnLst/>
            <a:rect l="l" t="t" r="r" b="b"/>
            <a:pathLst>
              <a:path w="10768132" h="4937335">
                <a:moveTo>
                  <a:pt x="0" y="0"/>
                </a:moveTo>
                <a:lnTo>
                  <a:pt x="10768132" y="0"/>
                </a:lnTo>
                <a:lnTo>
                  <a:pt x="10768132" y="4937335"/>
                </a:lnTo>
                <a:lnTo>
                  <a:pt x="0" y="493733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5773" t="-315" b="-138294"/>
            </a:stretch>
          </a:blipFill>
        </p:spPr>
      </p:sp>
      <p:sp>
        <p:nvSpPr>
          <p:cNvPr id="5" name="AutoShape 5"/>
          <p:cNvSpPr/>
          <p:nvPr/>
        </p:nvSpPr>
        <p:spPr>
          <a:xfrm rot="-5400000">
            <a:off x="-3423204" y="5235096"/>
            <a:ext cx="10498766" cy="0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AutoShape 6"/>
          <p:cNvSpPr/>
          <p:nvPr/>
        </p:nvSpPr>
        <p:spPr>
          <a:xfrm rot="-5400000">
            <a:off x="11268533" y="5235096"/>
            <a:ext cx="10498766" cy="0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Freeform 8"/>
          <p:cNvSpPr/>
          <p:nvPr/>
        </p:nvSpPr>
        <p:spPr>
          <a:xfrm>
            <a:off x="15492560" y="4956347"/>
            <a:ext cx="505901" cy="402881"/>
          </a:xfrm>
          <a:custGeom>
            <a:avLst/>
            <a:gdLst/>
            <a:ahLst/>
            <a:cxnLst/>
            <a:rect l="l" t="t" r="r" b="b"/>
            <a:pathLst>
              <a:path w="505901" h="402881">
                <a:moveTo>
                  <a:pt x="0" y="0"/>
                </a:moveTo>
                <a:lnTo>
                  <a:pt x="505902" y="0"/>
                </a:lnTo>
                <a:lnTo>
                  <a:pt x="505902" y="402881"/>
                </a:lnTo>
                <a:lnTo>
                  <a:pt x="0" y="40288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3116698" y="8246774"/>
            <a:ext cx="8708571" cy="2553126"/>
          </a:xfrm>
          <a:custGeom>
            <a:avLst/>
            <a:gdLst/>
            <a:ahLst/>
            <a:cxnLst/>
            <a:rect l="l" t="t" r="r" b="b"/>
            <a:pathLst>
              <a:path w="8708571" h="2553126">
                <a:moveTo>
                  <a:pt x="0" y="0"/>
                </a:moveTo>
                <a:lnTo>
                  <a:pt x="8708571" y="0"/>
                </a:lnTo>
                <a:lnTo>
                  <a:pt x="8708571" y="2553125"/>
                </a:lnTo>
                <a:lnTo>
                  <a:pt x="0" y="25531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222334"/>
            </a:stretch>
          </a:blipFill>
        </p:spPr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1625666" y="629543"/>
            <a:ext cx="2575051" cy="3192502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B857091-FEF7-6316-392D-3F64BE4C7734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15625" b="7578"/>
          <a:stretch/>
        </p:blipFill>
        <p:spPr>
          <a:xfrm>
            <a:off x="9087157" y="4931684"/>
            <a:ext cx="9021636" cy="52719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7A58867-42B5-7754-68AA-7F7C4F67B381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15625" b="5208"/>
          <a:stretch/>
        </p:blipFill>
        <p:spPr>
          <a:xfrm>
            <a:off x="-55371" y="773131"/>
            <a:ext cx="8623073" cy="47411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068B903-F6FC-3CE7-592B-5E519FB1C7FC}"/>
              </a:ext>
            </a:extLst>
          </p:cNvPr>
          <p:cNvSpPr/>
          <p:nvPr/>
        </p:nvSpPr>
        <p:spPr>
          <a:xfrm>
            <a:off x="1" y="7781695"/>
            <a:ext cx="4267200" cy="6858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hlinkClick r:id="rId10"/>
              </a:rPr>
              <a:t>https</a:t>
            </a:r>
            <a:r>
              <a:rPr lang="en-US" dirty="0"/>
              <a:t>://app.leonardo.ai/image-generation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01557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9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432153" y="5750425"/>
            <a:ext cx="6176515" cy="4748341"/>
          </a:xfrm>
          <a:custGeom>
            <a:avLst/>
            <a:gdLst/>
            <a:ahLst/>
            <a:cxnLst/>
            <a:rect l="l" t="t" r="r" b="b"/>
            <a:pathLst>
              <a:path w="6176515" h="4748341">
                <a:moveTo>
                  <a:pt x="0" y="0"/>
                </a:moveTo>
                <a:lnTo>
                  <a:pt x="6176515" y="0"/>
                </a:lnTo>
                <a:lnTo>
                  <a:pt x="6176515" y="4748341"/>
                </a:lnTo>
                <a:lnTo>
                  <a:pt x="0" y="47483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984" r="-101839" b="-148435"/>
            </a:stretch>
          </a:blipFill>
        </p:spPr>
      </p:sp>
      <p:sp>
        <p:nvSpPr>
          <p:cNvPr id="3" name="Freeform 3"/>
          <p:cNvSpPr/>
          <p:nvPr/>
        </p:nvSpPr>
        <p:spPr>
          <a:xfrm rot="6035961">
            <a:off x="9378158" y="-3504307"/>
            <a:ext cx="3614376" cy="8229600"/>
          </a:xfrm>
          <a:custGeom>
            <a:avLst/>
            <a:gdLst/>
            <a:ahLst/>
            <a:cxnLst/>
            <a:rect l="l" t="t" r="r" b="b"/>
            <a:pathLst>
              <a:path w="3614376" h="8229600">
                <a:moveTo>
                  <a:pt x="0" y="0"/>
                </a:moveTo>
                <a:lnTo>
                  <a:pt x="3614377" y="0"/>
                </a:lnTo>
                <a:lnTo>
                  <a:pt x="361437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41581" t="-464" b="-464"/>
            </a:stretch>
          </a:blipFill>
        </p:spPr>
      </p:sp>
      <p:sp>
        <p:nvSpPr>
          <p:cNvPr id="4" name="Freeform 4"/>
          <p:cNvSpPr/>
          <p:nvPr/>
        </p:nvSpPr>
        <p:spPr>
          <a:xfrm rot="5829583">
            <a:off x="-3814504" y="2168564"/>
            <a:ext cx="10768132" cy="4937335"/>
          </a:xfrm>
          <a:custGeom>
            <a:avLst/>
            <a:gdLst/>
            <a:ahLst/>
            <a:cxnLst/>
            <a:rect l="l" t="t" r="r" b="b"/>
            <a:pathLst>
              <a:path w="10768132" h="4937335">
                <a:moveTo>
                  <a:pt x="0" y="0"/>
                </a:moveTo>
                <a:lnTo>
                  <a:pt x="10768132" y="0"/>
                </a:lnTo>
                <a:lnTo>
                  <a:pt x="10768132" y="4937335"/>
                </a:lnTo>
                <a:lnTo>
                  <a:pt x="0" y="493733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5773" t="-315" b="-138294"/>
            </a:stretch>
          </a:blipFill>
        </p:spPr>
      </p:sp>
      <p:sp>
        <p:nvSpPr>
          <p:cNvPr id="5" name="AutoShape 5"/>
          <p:cNvSpPr/>
          <p:nvPr/>
        </p:nvSpPr>
        <p:spPr>
          <a:xfrm rot="-5400000">
            <a:off x="-3423204" y="5235096"/>
            <a:ext cx="10498766" cy="0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AutoShape 6"/>
          <p:cNvSpPr/>
          <p:nvPr/>
        </p:nvSpPr>
        <p:spPr>
          <a:xfrm rot="-5400000">
            <a:off x="11268533" y="5235096"/>
            <a:ext cx="10498766" cy="0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Freeform 8"/>
          <p:cNvSpPr/>
          <p:nvPr/>
        </p:nvSpPr>
        <p:spPr>
          <a:xfrm>
            <a:off x="15492560" y="4956347"/>
            <a:ext cx="505901" cy="402881"/>
          </a:xfrm>
          <a:custGeom>
            <a:avLst/>
            <a:gdLst/>
            <a:ahLst/>
            <a:cxnLst/>
            <a:rect l="l" t="t" r="r" b="b"/>
            <a:pathLst>
              <a:path w="505901" h="402881">
                <a:moveTo>
                  <a:pt x="0" y="0"/>
                </a:moveTo>
                <a:lnTo>
                  <a:pt x="505902" y="0"/>
                </a:lnTo>
                <a:lnTo>
                  <a:pt x="505902" y="402881"/>
                </a:lnTo>
                <a:lnTo>
                  <a:pt x="0" y="40288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3116698" y="8246774"/>
            <a:ext cx="8708571" cy="2553126"/>
          </a:xfrm>
          <a:custGeom>
            <a:avLst/>
            <a:gdLst/>
            <a:ahLst/>
            <a:cxnLst/>
            <a:rect l="l" t="t" r="r" b="b"/>
            <a:pathLst>
              <a:path w="8708571" h="2553126">
                <a:moveTo>
                  <a:pt x="0" y="0"/>
                </a:moveTo>
                <a:lnTo>
                  <a:pt x="8708571" y="0"/>
                </a:lnTo>
                <a:lnTo>
                  <a:pt x="8708571" y="2553125"/>
                </a:lnTo>
                <a:lnTo>
                  <a:pt x="0" y="255312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b="-222334"/>
            </a:stretch>
          </a:blipFill>
        </p:spPr>
      </p:sp>
      <p:pic>
        <p:nvPicPr>
          <p:cNvPr id="7" name="Видео без названия — сделано в Clipchamp (1)">
            <a:hlinkClick r:id="" action="ppaction://media"/>
            <a:extLst>
              <a:ext uri="{FF2B5EF4-FFF2-40B4-BE49-F238E27FC236}">
                <a16:creationId xmlns:a16="http://schemas.microsoft.com/office/drawing/2014/main" id="{0C94FF3E-87B3-5012-B89F-1DEEFF3FD8F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670390" y="750275"/>
            <a:ext cx="10210800" cy="87540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17109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30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9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432153" y="5750425"/>
            <a:ext cx="6176515" cy="4748341"/>
          </a:xfrm>
          <a:custGeom>
            <a:avLst/>
            <a:gdLst/>
            <a:ahLst/>
            <a:cxnLst/>
            <a:rect l="l" t="t" r="r" b="b"/>
            <a:pathLst>
              <a:path w="6176515" h="4748341">
                <a:moveTo>
                  <a:pt x="0" y="0"/>
                </a:moveTo>
                <a:lnTo>
                  <a:pt x="6176515" y="0"/>
                </a:lnTo>
                <a:lnTo>
                  <a:pt x="6176515" y="4748341"/>
                </a:lnTo>
                <a:lnTo>
                  <a:pt x="0" y="47483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84" r="-101839" b="-148435"/>
            </a:stretch>
          </a:blipFill>
        </p:spPr>
      </p:sp>
      <p:sp>
        <p:nvSpPr>
          <p:cNvPr id="3" name="Freeform 3"/>
          <p:cNvSpPr/>
          <p:nvPr/>
        </p:nvSpPr>
        <p:spPr>
          <a:xfrm rot="6035961">
            <a:off x="9378158" y="-3504307"/>
            <a:ext cx="3614376" cy="8229600"/>
          </a:xfrm>
          <a:custGeom>
            <a:avLst/>
            <a:gdLst/>
            <a:ahLst/>
            <a:cxnLst/>
            <a:rect l="l" t="t" r="r" b="b"/>
            <a:pathLst>
              <a:path w="3614376" h="8229600">
                <a:moveTo>
                  <a:pt x="0" y="0"/>
                </a:moveTo>
                <a:lnTo>
                  <a:pt x="3614377" y="0"/>
                </a:lnTo>
                <a:lnTo>
                  <a:pt x="361437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41581" t="-464" b="-464"/>
            </a:stretch>
          </a:blipFill>
        </p:spPr>
      </p:sp>
      <p:sp>
        <p:nvSpPr>
          <p:cNvPr id="4" name="Freeform 4"/>
          <p:cNvSpPr/>
          <p:nvPr/>
        </p:nvSpPr>
        <p:spPr>
          <a:xfrm rot="5829583">
            <a:off x="-3814504" y="2168564"/>
            <a:ext cx="10768132" cy="4937335"/>
          </a:xfrm>
          <a:custGeom>
            <a:avLst/>
            <a:gdLst/>
            <a:ahLst/>
            <a:cxnLst/>
            <a:rect l="l" t="t" r="r" b="b"/>
            <a:pathLst>
              <a:path w="10768132" h="4937335">
                <a:moveTo>
                  <a:pt x="0" y="0"/>
                </a:moveTo>
                <a:lnTo>
                  <a:pt x="10768132" y="0"/>
                </a:lnTo>
                <a:lnTo>
                  <a:pt x="10768132" y="4937335"/>
                </a:lnTo>
                <a:lnTo>
                  <a:pt x="0" y="493733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5773" t="-315" b="-138294"/>
            </a:stretch>
          </a:blipFill>
        </p:spPr>
      </p:sp>
      <p:sp>
        <p:nvSpPr>
          <p:cNvPr id="5" name="AutoShape 5"/>
          <p:cNvSpPr/>
          <p:nvPr/>
        </p:nvSpPr>
        <p:spPr>
          <a:xfrm rot="-5400000">
            <a:off x="-3423204" y="5235096"/>
            <a:ext cx="10498766" cy="0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AutoShape 6"/>
          <p:cNvSpPr/>
          <p:nvPr/>
        </p:nvSpPr>
        <p:spPr>
          <a:xfrm rot="-5400000">
            <a:off x="11268533" y="5235096"/>
            <a:ext cx="10498766" cy="0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Freeform 10"/>
          <p:cNvSpPr/>
          <p:nvPr/>
        </p:nvSpPr>
        <p:spPr>
          <a:xfrm>
            <a:off x="3116698" y="8246774"/>
            <a:ext cx="8708571" cy="2553126"/>
          </a:xfrm>
          <a:custGeom>
            <a:avLst/>
            <a:gdLst/>
            <a:ahLst/>
            <a:cxnLst/>
            <a:rect l="l" t="t" r="r" b="b"/>
            <a:pathLst>
              <a:path w="8708571" h="2553126">
                <a:moveTo>
                  <a:pt x="0" y="0"/>
                </a:moveTo>
                <a:lnTo>
                  <a:pt x="8708571" y="0"/>
                </a:lnTo>
                <a:lnTo>
                  <a:pt x="8708571" y="2553125"/>
                </a:lnTo>
                <a:lnTo>
                  <a:pt x="0" y="25531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222334"/>
            </a:stretch>
          </a:blipFill>
        </p:spPr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E565DCA-A3DA-1E63-BDFE-440E6CAEBA9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5625" b="7578"/>
          <a:stretch/>
        </p:blipFill>
        <p:spPr>
          <a:xfrm>
            <a:off x="-433238" y="789513"/>
            <a:ext cx="9577238" cy="4506386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AA76895-6767-7DD0-3459-32BDD27257F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-670" t="15271" r="670" b="7103"/>
          <a:stretch/>
        </p:blipFill>
        <p:spPr>
          <a:xfrm>
            <a:off x="6995992" y="5295899"/>
            <a:ext cx="10872322" cy="533371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F2E5559-E53E-EE33-C723-2792E9D9055B}"/>
              </a:ext>
            </a:extLst>
          </p:cNvPr>
          <p:cNvSpPr txBox="1"/>
          <p:nvPr/>
        </p:nvSpPr>
        <p:spPr>
          <a:xfrm>
            <a:off x="9355119" y="1866450"/>
            <a:ext cx="7162797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Clipchamp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 позволяет пользователям создавать, редактировать и публиковать видеофайлы, а также работать с различными форматами и разрешениями.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трелка: вправо 6">
            <a:extLst>
              <a:ext uri="{FF2B5EF4-FFF2-40B4-BE49-F238E27FC236}">
                <a16:creationId xmlns:a16="http://schemas.microsoft.com/office/drawing/2014/main" id="{CD4AC11B-0579-638A-C157-15C1B6B51A79}"/>
              </a:ext>
            </a:extLst>
          </p:cNvPr>
          <p:cNvSpPr/>
          <p:nvPr/>
        </p:nvSpPr>
        <p:spPr>
          <a:xfrm>
            <a:off x="0" y="7124700"/>
            <a:ext cx="3962400" cy="762000"/>
          </a:xfrm>
          <a:prstGeom prst="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hlinkClick r:id="rId7"/>
              </a:rPr>
              <a:t>https</a:t>
            </a:r>
            <a:r>
              <a:rPr lang="en-US" dirty="0"/>
              <a:t>://app.clipchamp.com/</a:t>
            </a:r>
            <a:endParaRPr lang="kk-KZ" dirty="0"/>
          </a:p>
        </p:txBody>
      </p:sp>
    </p:spTree>
    <p:extLst>
      <p:ext uri="{BB962C8B-B14F-4D97-AF65-F5344CB8AC3E}">
        <p14:creationId xmlns:p14="http://schemas.microsoft.com/office/powerpoint/2010/main" val="9557050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9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432153" y="5750425"/>
            <a:ext cx="6176515" cy="4748341"/>
          </a:xfrm>
          <a:custGeom>
            <a:avLst/>
            <a:gdLst/>
            <a:ahLst/>
            <a:cxnLst/>
            <a:rect l="l" t="t" r="r" b="b"/>
            <a:pathLst>
              <a:path w="6176515" h="4748341">
                <a:moveTo>
                  <a:pt x="0" y="0"/>
                </a:moveTo>
                <a:lnTo>
                  <a:pt x="6176515" y="0"/>
                </a:lnTo>
                <a:lnTo>
                  <a:pt x="6176515" y="4748341"/>
                </a:lnTo>
                <a:lnTo>
                  <a:pt x="0" y="47483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84" r="-101839" b="-148435"/>
            </a:stretch>
          </a:blipFill>
        </p:spPr>
      </p:sp>
      <p:sp>
        <p:nvSpPr>
          <p:cNvPr id="3" name="Freeform 3"/>
          <p:cNvSpPr/>
          <p:nvPr/>
        </p:nvSpPr>
        <p:spPr>
          <a:xfrm rot="6035961">
            <a:off x="9378158" y="-3504307"/>
            <a:ext cx="3614376" cy="8229600"/>
          </a:xfrm>
          <a:custGeom>
            <a:avLst/>
            <a:gdLst/>
            <a:ahLst/>
            <a:cxnLst/>
            <a:rect l="l" t="t" r="r" b="b"/>
            <a:pathLst>
              <a:path w="3614376" h="8229600">
                <a:moveTo>
                  <a:pt x="0" y="0"/>
                </a:moveTo>
                <a:lnTo>
                  <a:pt x="3614377" y="0"/>
                </a:lnTo>
                <a:lnTo>
                  <a:pt x="361437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41581" t="-464" b="-464"/>
            </a:stretch>
          </a:blipFill>
        </p:spPr>
      </p:sp>
      <p:sp>
        <p:nvSpPr>
          <p:cNvPr id="4" name="Freeform 4"/>
          <p:cNvSpPr/>
          <p:nvPr/>
        </p:nvSpPr>
        <p:spPr>
          <a:xfrm rot="5829583">
            <a:off x="-3814504" y="2168564"/>
            <a:ext cx="10768132" cy="4937335"/>
          </a:xfrm>
          <a:custGeom>
            <a:avLst/>
            <a:gdLst/>
            <a:ahLst/>
            <a:cxnLst/>
            <a:rect l="l" t="t" r="r" b="b"/>
            <a:pathLst>
              <a:path w="10768132" h="4937335">
                <a:moveTo>
                  <a:pt x="0" y="0"/>
                </a:moveTo>
                <a:lnTo>
                  <a:pt x="10768132" y="0"/>
                </a:lnTo>
                <a:lnTo>
                  <a:pt x="10768132" y="4937335"/>
                </a:lnTo>
                <a:lnTo>
                  <a:pt x="0" y="493733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5773" t="-315" b="-138294"/>
            </a:stretch>
          </a:blipFill>
        </p:spPr>
      </p:sp>
      <p:sp>
        <p:nvSpPr>
          <p:cNvPr id="5" name="AutoShape 5"/>
          <p:cNvSpPr/>
          <p:nvPr/>
        </p:nvSpPr>
        <p:spPr>
          <a:xfrm rot="-5400000">
            <a:off x="-3423204" y="5235096"/>
            <a:ext cx="10498766" cy="0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AutoShape 6"/>
          <p:cNvSpPr/>
          <p:nvPr/>
        </p:nvSpPr>
        <p:spPr>
          <a:xfrm rot="-5400000">
            <a:off x="11268533" y="5235096"/>
            <a:ext cx="10498766" cy="0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Freeform 8"/>
          <p:cNvSpPr/>
          <p:nvPr/>
        </p:nvSpPr>
        <p:spPr>
          <a:xfrm>
            <a:off x="15492560" y="4956347"/>
            <a:ext cx="505901" cy="402881"/>
          </a:xfrm>
          <a:custGeom>
            <a:avLst/>
            <a:gdLst/>
            <a:ahLst/>
            <a:cxnLst/>
            <a:rect l="l" t="t" r="r" b="b"/>
            <a:pathLst>
              <a:path w="505901" h="402881">
                <a:moveTo>
                  <a:pt x="0" y="0"/>
                </a:moveTo>
                <a:lnTo>
                  <a:pt x="505902" y="0"/>
                </a:lnTo>
                <a:lnTo>
                  <a:pt x="505902" y="402881"/>
                </a:lnTo>
                <a:lnTo>
                  <a:pt x="0" y="40288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3005153" y="8659218"/>
            <a:ext cx="8708571" cy="2553126"/>
          </a:xfrm>
          <a:custGeom>
            <a:avLst/>
            <a:gdLst/>
            <a:ahLst/>
            <a:cxnLst/>
            <a:rect l="l" t="t" r="r" b="b"/>
            <a:pathLst>
              <a:path w="8708571" h="2553126">
                <a:moveTo>
                  <a:pt x="0" y="0"/>
                </a:moveTo>
                <a:lnTo>
                  <a:pt x="8708571" y="0"/>
                </a:lnTo>
                <a:lnTo>
                  <a:pt x="8708571" y="2553125"/>
                </a:lnTo>
                <a:lnTo>
                  <a:pt x="0" y="25531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222334"/>
            </a:stretch>
          </a:blipFill>
        </p:spPr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-45498" y="360895"/>
            <a:ext cx="2575051" cy="319250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807B0FE-9178-B9B8-B73B-EC0356C866F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13161" b="20273"/>
          <a:stretch/>
        </p:blipFill>
        <p:spPr>
          <a:xfrm>
            <a:off x="4594574" y="709304"/>
            <a:ext cx="13011150" cy="4869425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99CA58E7-630D-1E1E-8899-51E135DD4D9F}"/>
              </a:ext>
            </a:extLst>
          </p:cNvPr>
          <p:cNvSpPr/>
          <p:nvPr/>
        </p:nvSpPr>
        <p:spPr>
          <a:xfrm>
            <a:off x="3379141" y="-889369"/>
            <a:ext cx="1021883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презентации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6DC7F0F-517D-FB55-4FF3-2F7F550807BF}"/>
              </a:ext>
            </a:extLst>
          </p:cNvPr>
          <p:cNvSpPr txBox="1"/>
          <p:nvPr/>
        </p:nvSpPr>
        <p:spPr>
          <a:xfrm>
            <a:off x="-238842" y="5755040"/>
            <a:ext cx="8440717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оздай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код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презентации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Механическая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детей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13-14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лет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опишите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слайды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структуре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kk-KZ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формат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кода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markdown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сервиса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pandoc</a:t>
            </a:r>
            <a:endParaRPr lang="kk-KZ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kk-KZ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тема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</a:t>
            </a:r>
            <a:endParaRPr lang="kk-KZ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##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слайд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название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слайда</a:t>
            </a:r>
            <a:endParaRPr lang="kk-KZ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текст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слайда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27695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9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432153" y="5750425"/>
            <a:ext cx="6176515" cy="4748341"/>
          </a:xfrm>
          <a:custGeom>
            <a:avLst/>
            <a:gdLst/>
            <a:ahLst/>
            <a:cxnLst/>
            <a:rect l="l" t="t" r="r" b="b"/>
            <a:pathLst>
              <a:path w="6176515" h="4748341">
                <a:moveTo>
                  <a:pt x="0" y="0"/>
                </a:moveTo>
                <a:lnTo>
                  <a:pt x="6176515" y="0"/>
                </a:lnTo>
                <a:lnTo>
                  <a:pt x="6176515" y="4748341"/>
                </a:lnTo>
                <a:lnTo>
                  <a:pt x="0" y="47483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84" r="-101839" b="-148435"/>
            </a:stretch>
          </a:blipFill>
        </p:spPr>
      </p:sp>
      <p:sp>
        <p:nvSpPr>
          <p:cNvPr id="3" name="Freeform 3"/>
          <p:cNvSpPr/>
          <p:nvPr/>
        </p:nvSpPr>
        <p:spPr>
          <a:xfrm rot="6035961">
            <a:off x="9378158" y="-3504307"/>
            <a:ext cx="3614376" cy="8229600"/>
          </a:xfrm>
          <a:custGeom>
            <a:avLst/>
            <a:gdLst/>
            <a:ahLst/>
            <a:cxnLst/>
            <a:rect l="l" t="t" r="r" b="b"/>
            <a:pathLst>
              <a:path w="3614376" h="8229600">
                <a:moveTo>
                  <a:pt x="0" y="0"/>
                </a:moveTo>
                <a:lnTo>
                  <a:pt x="3614377" y="0"/>
                </a:lnTo>
                <a:lnTo>
                  <a:pt x="361437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41581" t="-464" b="-464"/>
            </a:stretch>
          </a:blipFill>
        </p:spPr>
      </p:sp>
      <p:sp>
        <p:nvSpPr>
          <p:cNvPr id="4" name="Freeform 4"/>
          <p:cNvSpPr/>
          <p:nvPr/>
        </p:nvSpPr>
        <p:spPr>
          <a:xfrm rot="5829583">
            <a:off x="-3814504" y="2168564"/>
            <a:ext cx="10768132" cy="4937335"/>
          </a:xfrm>
          <a:custGeom>
            <a:avLst/>
            <a:gdLst/>
            <a:ahLst/>
            <a:cxnLst/>
            <a:rect l="l" t="t" r="r" b="b"/>
            <a:pathLst>
              <a:path w="10768132" h="4937335">
                <a:moveTo>
                  <a:pt x="0" y="0"/>
                </a:moveTo>
                <a:lnTo>
                  <a:pt x="10768132" y="0"/>
                </a:lnTo>
                <a:lnTo>
                  <a:pt x="10768132" y="4937335"/>
                </a:lnTo>
                <a:lnTo>
                  <a:pt x="0" y="493733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5773" t="-315" b="-138294"/>
            </a:stretch>
          </a:blipFill>
        </p:spPr>
      </p:sp>
      <p:sp>
        <p:nvSpPr>
          <p:cNvPr id="5" name="AutoShape 5"/>
          <p:cNvSpPr/>
          <p:nvPr/>
        </p:nvSpPr>
        <p:spPr>
          <a:xfrm rot="-5400000">
            <a:off x="-3423204" y="5235096"/>
            <a:ext cx="10498766" cy="0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AutoShape 6"/>
          <p:cNvSpPr/>
          <p:nvPr/>
        </p:nvSpPr>
        <p:spPr>
          <a:xfrm rot="-5400000">
            <a:off x="11268533" y="5235096"/>
            <a:ext cx="10498766" cy="0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Freeform 8"/>
          <p:cNvSpPr/>
          <p:nvPr/>
        </p:nvSpPr>
        <p:spPr>
          <a:xfrm>
            <a:off x="15492560" y="4956347"/>
            <a:ext cx="505901" cy="402881"/>
          </a:xfrm>
          <a:custGeom>
            <a:avLst/>
            <a:gdLst/>
            <a:ahLst/>
            <a:cxnLst/>
            <a:rect l="l" t="t" r="r" b="b"/>
            <a:pathLst>
              <a:path w="505901" h="402881">
                <a:moveTo>
                  <a:pt x="0" y="0"/>
                </a:moveTo>
                <a:lnTo>
                  <a:pt x="505902" y="0"/>
                </a:lnTo>
                <a:lnTo>
                  <a:pt x="505902" y="402881"/>
                </a:lnTo>
                <a:lnTo>
                  <a:pt x="0" y="40288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3005153" y="8659218"/>
            <a:ext cx="8708571" cy="2553126"/>
          </a:xfrm>
          <a:custGeom>
            <a:avLst/>
            <a:gdLst/>
            <a:ahLst/>
            <a:cxnLst/>
            <a:rect l="l" t="t" r="r" b="b"/>
            <a:pathLst>
              <a:path w="8708571" h="2553126">
                <a:moveTo>
                  <a:pt x="0" y="0"/>
                </a:moveTo>
                <a:lnTo>
                  <a:pt x="8708571" y="0"/>
                </a:lnTo>
                <a:lnTo>
                  <a:pt x="8708571" y="2553125"/>
                </a:lnTo>
                <a:lnTo>
                  <a:pt x="0" y="25531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222334"/>
            </a:stretch>
          </a:blipFill>
        </p:spPr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-45498" y="360895"/>
            <a:ext cx="2575051" cy="3192502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99CA58E7-630D-1E1E-8899-51E135DD4D9F}"/>
              </a:ext>
            </a:extLst>
          </p:cNvPr>
          <p:cNvSpPr/>
          <p:nvPr/>
        </p:nvSpPr>
        <p:spPr>
          <a:xfrm>
            <a:off x="3379141" y="-889369"/>
            <a:ext cx="1021883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презентации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CC330B8-D17D-99BF-21C9-990C81D8FAC4}"/>
              </a:ext>
            </a:extLst>
          </p:cNvPr>
          <p:cNvSpPr txBox="1"/>
          <p:nvPr/>
        </p:nvSpPr>
        <p:spPr>
          <a:xfrm>
            <a:off x="3126191" y="326884"/>
            <a:ext cx="12619319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hlinkClick r:id="rId8"/>
              </a:rPr>
              <a:t>https://gamma.</a:t>
            </a:r>
            <a:r>
              <a:rPr lang="en-US" sz="4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hlinkClick r:id="rId8"/>
              </a:rPr>
              <a:t>app</a:t>
            </a:r>
            <a:r>
              <a:rPr lang="kk-KZ" sz="4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hlinkClick r:id="rId8"/>
              </a:rPr>
              <a:t> 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инновационная платформа, предназначенная для создания презентаций, документов и веб-страниц с помощью искусственного интеллекта </a:t>
            </a:r>
            <a:endParaRPr lang="ru-RU" sz="4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38E5B17B-E360-B0D9-17DB-5787C05632AE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16851" r="19561" b="9717"/>
          <a:stretch/>
        </p:blipFill>
        <p:spPr>
          <a:xfrm>
            <a:off x="-983859" y="3084745"/>
            <a:ext cx="9339458" cy="5371717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B3F3F1A-28C0-828E-7FAF-FE4D5B8ECFB0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7793" t="23900" r="8438" b="9491"/>
          <a:stretch/>
        </p:blipFill>
        <p:spPr>
          <a:xfrm>
            <a:off x="8067109" y="5308716"/>
            <a:ext cx="10237790" cy="4576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9316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9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87737" y="5602201"/>
            <a:ext cx="6342015" cy="5320416"/>
          </a:xfrm>
          <a:custGeom>
            <a:avLst/>
            <a:gdLst/>
            <a:ahLst/>
            <a:cxnLst/>
            <a:rect l="l" t="t" r="r" b="b"/>
            <a:pathLst>
              <a:path w="6342015" h="5320416">
                <a:moveTo>
                  <a:pt x="0" y="0"/>
                </a:moveTo>
                <a:lnTo>
                  <a:pt x="6342015" y="0"/>
                </a:lnTo>
                <a:lnTo>
                  <a:pt x="6342015" y="5320417"/>
                </a:lnTo>
                <a:lnTo>
                  <a:pt x="0" y="532041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7179" b="-99056"/>
            </a:stretch>
          </a:blipFill>
        </p:spPr>
      </p:sp>
      <p:sp>
        <p:nvSpPr>
          <p:cNvPr id="3" name="AutoShape 3"/>
          <p:cNvSpPr/>
          <p:nvPr/>
        </p:nvSpPr>
        <p:spPr>
          <a:xfrm rot="-5400000">
            <a:off x="-3423204" y="5235096"/>
            <a:ext cx="10498766" cy="0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AutoShape 5"/>
          <p:cNvSpPr/>
          <p:nvPr/>
        </p:nvSpPr>
        <p:spPr>
          <a:xfrm rot="-5400000">
            <a:off x="11268533" y="5235096"/>
            <a:ext cx="10498766" cy="0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81000" y="342900"/>
            <a:ext cx="2457372" cy="3130410"/>
          </a:xfrm>
          <a:prstGeom prst="rect">
            <a:avLst/>
          </a:prstGeom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24578EC1-6CDF-9FCB-0558-1002FBC66DDC}"/>
              </a:ext>
            </a:extLst>
          </p:cNvPr>
          <p:cNvSpPr/>
          <p:nvPr/>
        </p:nvSpPr>
        <p:spPr>
          <a:xfrm>
            <a:off x="6442860" y="571500"/>
            <a:ext cx="495917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знаний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C1C289C-70A9-CFE0-D174-EC1B191EE728}"/>
              </a:ext>
            </a:extLst>
          </p:cNvPr>
          <p:cNvSpPr txBox="1"/>
          <p:nvPr/>
        </p:nvSpPr>
        <p:spPr>
          <a:xfrm>
            <a:off x="3054865" y="1598767"/>
            <a:ext cx="13182597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Quizizz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платформа обладает множеством возможностей, которые делают её полезным инструментом для обучения и оценки знаний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BBB068F-D6CF-8FF6-32AB-775ABA9CCE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39" y="3876185"/>
            <a:ext cx="8409779" cy="536617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0D16A96-371C-D736-5F65-CA9922525D6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012" r="2666"/>
          <a:stretch/>
        </p:blipFill>
        <p:spPr>
          <a:xfrm>
            <a:off x="11125200" y="4076700"/>
            <a:ext cx="6098619" cy="605976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9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87737" y="5602201"/>
            <a:ext cx="6342015" cy="5320416"/>
          </a:xfrm>
          <a:custGeom>
            <a:avLst/>
            <a:gdLst/>
            <a:ahLst/>
            <a:cxnLst/>
            <a:rect l="l" t="t" r="r" b="b"/>
            <a:pathLst>
              <a:path w="6342015" h="5320416">
                <a:moveTo>
                  <a:pt x="0" y="0"/>
                </a:moveTo>
                <a:lnTo>
                  <a:pt x="6342015" y="0"/>
                </a:lnTo>
                <a:lnTo>
                  <a:pt x="6342015" y="5320417"/>
                </a:lnTo>
                <a:lnTo>
                  <a:pt x="0" y="532041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7179" b="-99056"/>
            </a:stretch>
          </a:blipFill>
        </p:spPr>
      </p:sp>
      <p:sp>
        <p:nvSpPr>
          <p:cNvPr id="3" name="AutoShape 3"/>
          <p:cNvSpPr/>
          <p:nvPr/>
        </p:nvSpPr>
        <p:spPr>
          <a:xfrm rot="-5400000">
            <a:off x="-3423204" y="5235096"/>
            <a:ext cx="10498766" cy="0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AutoShape 5"/>
          <p:cNvSpPr/>
          <p:nvPr/>
        </p:nvSpPr>
        <p:spPr>
          <a:xfrm rot="-5400000">
            <a:off x="11268533" y="5235096"/>
            <a:ext cx="10498766" cy="0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24578EC1-6CDF-9FCB-0558-1002FBC66DDC}"/>
              </a:ext>
            </a:extLst>
          </p:cNvPr>
          <p:cNvSpPr/>
          <p:nvPr/>
        </p:nvSpPr>
        <p:spPr>
          <a:xfrm>
            <a:off x="3733800" y="4266337"/>
            <a:ext cx="10439397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НАЗАРЛАРЫҢЫЗҒА </a:t>
            </a:r>
          </a:p>
          <a:p>
            <a:pPr algn="ctr"/>
            <a:r>
              <a:rPr lang="ru-RU" sz="5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РАХМЕТ!</a:t>
            </a:r>
          </a:p>
        </p:txBody>
      </p:sp>
    </p:spTree>
    <p:extLst>
      <p:ext uri="{BB962C8B-B14F-4D97-AF65-F5344CB8AC3E}">
        <p14:creationId xmlns:p14="http://schemas.microsoft.com/office/powerpoint/2010/main" val="3023952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3137</TotalTime>
  <Words>314</Words>
  <Application>Microsoft Office PowerPoint</Application>
  <PresentationFormat>Произвольный</PresentationFormat>
  <Paragraphs>51</Paragraphs>
  <Slides>13</Slides>
  <Notes>1</Notes>
  <HiddenSlides>0</HiddenSlides>
  <MMClips>4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Calibri</vt:lpstr>
      <vt:lpstr>Times New Roman</vt:lpstr>
      <vt:lpstr>Arial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Кремовая и желтая школьная презентация по физике с подвижными элементами, геометрическими и абстрактными фигурами</dc:title>
  <dc:creator>1</dc:creator>
  <cp:lastModifiedBy>1</cp:lastModifiedBy>
  <cp:revision>54</cp:revision>
  <dcterms:created xsi:type="dcterms:W3CDTF">2006-08-16T00:00:00Z</dcterms:created>
  <dcterms:modified xsi:type="dcterms:W3CDTF">2024-08-27T21:45:15Z</dcterms:modified>
  <dc:identifier>DAGNb-dTdrU</dc:identifier>
</cp:coreProperties>
</file>