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88" r:id="rId2"/>
    <p:sldId id="471" r:id="rId3"/>
    <p:sldId id="256" r:id="rId4"/>
    <p:sldId id="258" r:id="rId5"/>
    <p:sldId id="269" r:id="rId6"/>
    <p:sldId id="270" r:id="rId7"/>
    <p:sldId id="271" r:id="rId8"/>
    <p:sldId id="443" r:id="rId9"/>
    <p:sldId id="275" r:id="rId10"/>
    <p:sldId id="262" r:id="rId11"/>
    <p:sldId id="280" r:id="rId12"/>
    <p:sldId id="487" r:id="rId13"/>
    <p:sldId id="462" r:id="rId14"/>
    <p:sldId id="46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DA"/>
    <a:srgbClr val="46A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686" autoAdjust="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52B9F-FE4E-40D1-BE3A-2FD2A8B6F43F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004E3-F009-47F3-B3C3-600F5693EB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23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D1042-DBEF-44B2-B931-AF3413CA989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41603-598A-4A13-9193-EAEFDE8AD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64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785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03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2E877-D295-382F-2A9D-9E1E5540C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064045-7EAA-8AA5-9661-776D26A7E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8E8159-939D-BFA1-1C40-3DB20193D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B64E14-A714-A277-061B-755AE20C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06008-BC44-E80D-D39C-153B2FE37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73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352C3-0B11-3390-9D54-AC608198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DC752C-1630-A834-72B6-C1917AD18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C212B9-BA38-3A9C-DADF-1D88B386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F52A94-71FE-A9CD-DED7-CFBE0A204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E51418-83CF-3307-34EF-188073F09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56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078C1-EAB3-0572-BB3A-066963944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FEA923-CCF8-2E8D-FE85-286E60AF0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64DC93-C51E-B065-626C-39431A954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9023CE-74C9-1A2F-2D8E-0D1A7FCB6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2B1253-0A03-F7F7-1B6C-CF93D992B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242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12FF7-DEA9-1168-3576-2E8E1AB34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0CF17-5085-231E-5857-042B0462B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43B7CE-3795-1FAC-DB54-16084C065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4A51F9-BE2F-2CD3-2A9E-47717FF8D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C3BF55-6AE2-E300-9123-D21A5CA65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06C913-4021-3E35-238A-621E36891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853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ACAE3-7025-47EA-310F-659B8871E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7C6F34-F196-A059-88AF-57BF00506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54E04D-3461-CC5C-BD49-14B0C5924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705617F-D5FE-B550-6BEF-BCEAF1BF2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0CCCC3F-258A-781E-B4AA-4FF892DDB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B3012D7-AD88-4E43-ACF9-9AEE5EA65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FF6ED1-71DF-5ABD-BFE9-9755F84B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E54DA4-F9B3-2454-B085-0D0DE529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23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2E04A-57CA-4D3F-724B-02369973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1A9669F-6069-3BD8-0C9A-553D0ADC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6F3C7FC-AB20-F9D3-933F-C07F692A6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1A3AD1-71F3-2BCA-2E69-FE3C4EE1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36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465921-CAA0-FDD0-6B6D-147DED272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296680-20B9-A3FC-EB3C-D8AE61107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1496A9-C51A-C23A-EB40-29236AB5C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10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10B36-5FA1-7CD3-BF67-ABA68D556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13E06B-1887-098A-D8C7-B0BFBB49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ABC2D3-A215-E86B-B3E6-03B84BC6E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37581E-7B02-0813-E54F-02AD7AA7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07D7E9-8A65-2B83-6A65-EC4D5E2CD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36C503-BAFD-F93C-5B10-C74760A65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21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AA800C-A8AA-78BD-A3D5-E8F7C789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C5F6C7E-3A7F-1DCD-D4FD-18078A4A6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14DDA8-46CB-23BF-1A65-F2DF824F2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04B7D1-37F9-A833-EFE7-F83C0A6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6BD56F-93A0-8B4D-6D96-77297EA8D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482469-C101-A43B-B93E-27F5ABA10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931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96D82-FEBC-090E-35C3-4E3986DE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DCCF66-5125-EFA3-16F0-F523003A4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BEF0A4-5C89-3FF3-60BE-1CB5B92E0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CA213-0D73-B0A5-477F-C3A933FE7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28E298-C028-340B-91EE-430940498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675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1AE9CD-64D9-FE1A-5454-3E110A085B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98D9CC-5BC9-74B4-DC50-82361B184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F69E7B-2750-6DF8-7D63-D2DD972F7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3CD337-D434-202B-A40C-C87DD78D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3F847C-AD65-9152-7DF0-CA228AC84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84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6B1DE-2962-1580-0979-6E57A1C74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98C51-2CAB-CC13-C1A9-A6283F9C5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8E5764-97EC-1B78-5EBF-F76546EB97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B82D-C8AD-46F0-B091-0C75DE09FB34}" type="datetimeFigureOut">
              <a:rPr lang="ru-RU" smtClean="0"/>
              <a:t>16.10.2024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7A4296-9351-FD78-2D89-CBC29D1B99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6F016F-8E19-F274-F0C2-7E92371BA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7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E09DBC5B-14CA-EE2B-2631-1FF87E223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4" y="258195"/>
            <a:ext cx="1199902" cy="1199902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683741" y="1639086"/>
            <a:ext cx="10676238" cy="307817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8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утверждении программы воспитания «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Біртұтас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организациях образования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FAFED-7685-483D-BB3D-3688CA430C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77946" y="395433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i="1" dirty="0" smtClean="0">
                <a:solidFill>
                  <a:schemeClr val="bg1"/>
                </a:solidFill>
              </a:rPr>
              <a:t>ПРИКАЗ №194 МИНИСТЕРСТВА</a:t>
            </a:r>
          </a:p>
          <a:p>
            <a:pPr algn="r"/>
            <a:r>
              <a:rPr lang="ru-RU" sz="1600" i="1" dirty="0" smtClean="0">
                <a:solidFill>
                  <a:schemeClr val="bg1"/>
                </a:solidFill>
              </a:rPr>
              <a:t> </a:t>
            </a:r>
            <a:r>
              <a:rPr lang="ru-RU" sz="1600" i="1" dirty="0">
                <a:solidFill>
                  <a:schemeClr val="bg1"/>
                </a:solidFill>
              </a:rPr>
              <a:t>ПРОСВЕЩЕНИЯ РЕСПУБЛИКИ КАЗАХСТАН</a:t>
            </a:r>
          </a:p>
        </p:txBody>
      </p:sp>
    </p:spTree>
    <p:extLst>
      <p:ext uri="{BB962C8B-B14F-4D97-AF65-F5344CB8AC3E}">
        <p14:creationId xmlns:p14="http://schemas.microsoft.com/office/powerpoint/2010/main" val="1425555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C70C794-310F-8565-7F59-072E521F653D}"/>
              </a:ext>
            </a:extLst>
          </p:cNvPr>
          <p:cNvSpPr/>
          <p:nvPr/>
        </p:nvSpPr>
        <p:spPr>
          <a:xfrm>
            <a:off x="1066801" y="231442"/>
            <a:ext cx="11193780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09AB72-71AE-1E20-40D1-E81531AA2E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" y="1853190"/>
            <a:ext cx="4614888" cy="46148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4C35D20-DC87-2C8F-5AC1-82F981277D5B}"/>
              </a:ext>
            </a:extLst>
          </p:cNvPr>
          <p:cNvSpPr txBox="1"/>
          <p:nvPr/>
        </p:nvSpPr>
        <p:spPr>
          <a:xfrm>
            <a:off x="6096000" y="3247292"/>
            <a:ext cx="40327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Справедливость</a:t>
            </a:r>
            <a:r>
              <a:rPr lang="ru-RU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как принцип, </a:t>
            </a:r>
          </a:p>
          <a:p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ответственность</a:t>
            </a:r>
            <a:r>
              <a:rPr lang="ru-RU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как основа, </a:t>
            </a:r>
          </a:p>
          <a:p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прогресс</a:t>
            </a:r>
            <a:r>
              <a:rPr lang="ru-RU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как цель</a:t>
            </a:r>
          </a:p>
          <a:p>
            <a:pPr algn="r"/>
            <a:r>
              <a:rPr lang="ru-RU" i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К.Токаев</a:t>
            </a:r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9550D4-BBFC-D220-44B4-931AE83B4311}"/>
              </a:ext>
            </a:extLst>
          </p:cNvPr>
          <p:cNvSpPr txBox="1"/>
          <p:nvPr/>
        </p:nvSpPr>
        <p:spPr>
          <a:xfrm>
            <a:off x="1767840" y="389922"/>
            <a:ext cx="10492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Поручение Главы Государства: </a:t>
            </a:r>
          </a:p>
          <a:p>
            <a:r>
              <a:rPr lang="ru-RU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обновить  подходы к организации воспитательного процесса в школах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0FBDC7-CCA0-EA46-D95E-EDB3FCFC32B9}"/>
              </a:ext>
            </a:extLst>
          </p:cNvPr>
          <p:cNvSpPr txBox="1"/>
          <p:nvPr/>
        </p:nvSpPr>
        <p:spPr>
          <a:xfrm>
            <a:off x="5556068" y="1441965"/>
            <a:ext cx="6522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(Третье заседание Национального курултая «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Адал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Адал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Адал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табыс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»)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6D5AE92-8450-AECF-B892-AB6D7058EDA3}"/>
              </a:ext>
            </a:extLst>
          </p:cNvPr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09DBC5B-14CA-EE2B-2631-1FF87E2236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0" y="206789"/>
            <a:ext cx="1169133" cy="1169133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52B77F8-ABCD-2CA2-1734-A8A99BF60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72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different colored rectangular objects&#10;&#10;Description automatically generated with medium confidence">
            <a:extLst>
              <a:ext uri="{FF2B5EF4-FFF2-40B4-BE49-F238E27FC236}">
                <a16:creationId xmlns:a16="http://schemas.microsoft.com/office/drawing/2014/main" id="{A0F77BC6-A8DA-008F-C1FE-91F5F9BC8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9224"/>
            <a:ext cx="10515600" cy="657225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DFAFED-7685-483D-BB3D-3688CA430C7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0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315AAD-77A4-301B-B66D-077A08145A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5" y="857"/>
            <a:ext cx="12188949" cy="685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12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857"/>
            <a:ext cx="12191993" cy="685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48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857"/>
            <a:ext cx="12191993" cy="685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75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0" y="1718"/>
            <a:ext cx="12191993" cy="685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77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857"/>
            <a:ext cx="12191993" cy="685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5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857"/>
            <a:ext cx="12191993" cy="685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8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857"/>
            <a:ext cx="12191993" cy="685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62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D6D09-BACE-5505-F652-793107FA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/>
            <a:r>
              <a:rPr lang="kk-KZ" sz="1800" b="1" dirty="0">
                <a:solidFill>
                  <a:srgbClr val="75BABD"/>
                </a:solidFill>
                <a:latin typeface="PT Sans"/>
              </a:rPr>
              <a:t>Разбивка  основных ценностей по месяцам</a:t>
            </a:r>
            <a:r>
              <a:rPr lang="en-US" sz="1800" b="1" dirty="0">
                <a:solidFill>
                  <a:srgbClr val="75BABD"/>
                </a:solidFill>
                <a:latin typeface="PT Sans"/>
              </a:rPr>
              <a:t/>
            </a:r>
            <a:br>
              <a:rPr lang="en-US" sz="1800" b="1" dirty="0">
                <a:solidFill>
                  <a:srgbClr val="75BABD"/>
                </a:solidFill>
                <a:latin typeface="PT Sans"/>
              </a:rPr>
            </a:br>
            <a:endParaRPr lang="ru-RU" sz="1800" b="1" dirty="0"/>
          </a:p>
        </p:txBody>
      </p:sp>
      <p:grpSp>
        <p:nvGrpSpPr>
          <p:cNvPr id="36" name="Группа 35"/>
          <p:cNvGrpSpPr/>
          <p:nvPr/>
        </p:nvGrpSpPr>
        <p:grpSpPr>
          <a:xfrm>
            <a:off x="359994" y="1718004"/>
            <a:ext cx="11502694" cy="3822713"/>
            <a:chOff x="359994" y="1713834"/>
            <a:chExt cx="9352216" cy="2712042"/>
          </a:xfrm>
        </p:grpSpPr>
        <p:sp>
          <p:nvSpPr>
            <p:cNvPr id="6" name="Freeform 1711"/>
            <p:cNvSpPr/>
            <p:nvPr/>
          </p:nvSpPr>
          <p:spPr>
            <a:xfrm>
              <a:off x="2716568" y="2723451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7B74AF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1712"/>
            <p:cNvSpPr/>
            <p:nvPr/>
          </p:nvSpPr>
          <p:spPr>
            <a:xfrm>
              <a:off x="7480516" y="2729001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EC6752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713"/>
            <p:cNvSpPr/>
            <p:nvPr/>
          </p:nvSpPr>
          <p:spPr>
            <a:xfrm>
              <a:off x="5047490" y="2723451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06B6C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1714"/>
            <p:cNvSpPr/>
            <p:nvPr/>
          </p:nvSpPr>
          <p:spPr>
            <a:xfrm>
              <a:off x="359994" y="3701049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92C56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1715"/>
            <p:cNvSpPr/>
            <p:nvPr/>
          </p:nvSpPr>
          <p:spPr>
            <a:xfrm>
              <a:off x="359994" y="1728013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EC655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716"/>
            <p:cNvSpPr/>
            <p:nvPr/>
          </p:nvSpPr>
          <p:spPr>
            <a:xfrm>
              <a:off x="5123942" y="1720678"/>
              <a:ext cx="2231694" cy="730376"/>
            </a:xfrm>
            <a:custGeom>
              <a:avLst/>
              <a:gdLst/>
              <a:ahLst/>
              <a:cxnLst/>
              <a:rect l="0" t="0" r="0" b="0"/>
              <a:pathLst>
                <a:path w="2231694" h="730376">
                  <a:moveTo>
                    <a:pt x="0" y="730376"/>
                  </a:moveTo>
                  <a:lnTo>
                    <a:pt x="2231694" y="730376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6"/>
                  </a:lnTo>
                  <a:close/>
                </a:path>
              </a:pathLst>
            </a:custGeom>
            <a:solidFill>
              <a:srgbClr val="F9B643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717"/>
            <p:cNvSpPr/>
            <p:nvPr/>
          </p:nvSpPr>
          <p:spPr>
            <a:xfrm>
              <a:off x="359994" y="2723451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8094B4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718"/>
            <p:cNvSpPr/>
            <p:nvPr/>
          </p:nvSpPr>
          <p:spPr>
            <a:xfrm>
              <a:off x="7480516" y="1713834"/>
              <a:ext cx="2231694" cy="730796"/>
            </a:xfrm>
            <a:custGeom>
              <a:avLst/>
              <a:gdLst/>
              <a:ahLst/>
              <a:cxnLst/>
              <a:rect l="0" t="0" r="0" b="0"/>
              <a:pathLst>
                <a:path w="2231694" h="730796">
                  <a:moveTo>
                    <a:pt x="0" y="730796"/>
                  </a:moveTo>
                  <a:lnTo>
                    <a:pt x="2231694" y="730796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796"/>
                  </a:lnTo>
                  <a:close/>
                </a:path>
              </a:pathLst>
            </a:custGeom>
            <a:solidFill>
              <a:srgbClr val="9EC96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719"/>
            <p:cNvSpPr/>
            <p:nvPr/>
          </p:nvSpPr>
          <p:spPr>
            <a:xfrm>
              <a:off x="2716568" y="1728013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06B6C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720"/>
            <p:cNvSpPr/>
            <p:nvPr/>
          </p:nvSpPr>
          <p:spPr>
            <a:xfrm>
              <a:off x="2716568" y="3701049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7469A5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721"/>
            <p:cNvSpPr/>
            <p:nvPr/>
          </p:nvSpPr>
          <p:spPr>
            <a:xfrm>
              <a:off x="5123942" y="3701048"/>
              <a:ext cx="2231694" cy="724828"/>
            </a:xfrm>
            <a:custGeom>
              <a:avLst/>
              <a:gdLst/>
              <a:ahLst/>
              <a:cxnLst/>
              <a:rect l="0" t="0" r="0" b="0"/>
              <a:pathLst>
                <a:path w="2231694" h="724828">
                  <a:moveTo>
                    <a:pt x="0" y="724828"/>
                  </a:moveTo>
                  <a:lnTo>
                    <a:pt x="2231694" y="724828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8"/>
                  </a:lnTo>
                  <a:close/>
                </a:path>
              </a:pathLst>
            </a:custGeom>
            <a:solidFill>
              <a:srgbClr val="7689AB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1722"/>
            <p:cNvSpPr/>
            <p:nvPr/>
          </p:nvSpPr>
          <p:spPr>
            <a:xfrm>
              <a:off x="7480516" y="3701048"/>
              <a:ext cx="2231694" cy="724828"/>
            </a:xfrm>
            <a:custGeom>
              <a:avLst/>
              <a:gdLst/>
              <a:ahLst/>
              <a:cxnLst/>
              <a:rect l="0" t="0" r="0" b="0"/>
              <a:pathLst>
                <a:path w="2231694" h="724828">
                  <a:moveTo>
                    <a:pt x="0" y="724828"/>
                  </a:moveTo>
                  <a:lnTo>
                    <a:pt x="2231694" y="724828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8"/>
                  </a:lnTo>
                  <a:close/>
                </a:path>
              </a:pathLst>
            </a:custGeom>
            <a:solidFill>
              <a:srgbClr val="7689AB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25"/>
            <p:cNvSpPr/>
            <p:nvPr/>
          </p:nvSpPr>
          <p:spPr>
            <a:xfrm>
              <a:off x="5174748" y="2781712"/>
              <a:ext cx="835217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Мар</a:t>
              </a:r>
              <a:r>
                <a:rPr lang="en-US" sz="1400" b="0" i="0" spc="-20" baseline="0" dirty="0">
                  <a:latin typeface="PT Sans"/>
                </a:rPr>
                <a:t>т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19" name="Rectangle 1726"/>
            <p:cNvSpPr/>
            <p:nvPr/>
          </p:nvSpPr>
          <p:spPr>
            <a:xfrm>
              <a:off x="410800" y="3785831"/>
              <a:ext cx="786837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Май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20" name="Rectangle 1727"/>
            <p:cNvSpPr/>
            <p:nvPr/>
          </p:nvSpPr>
          <p:spPr>
            <a:xfrm>
              <a:off x="2769063" y="2763318"/>
              <a:ext cx="1064548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Феврал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21" name="Rectangle 1728"/>
            <p:cNvSpPr/>
            <p:nvPr/>
          </p:nvSpPr>
          <p:spPr>
            <a:xfrm>
              <a:off x="7531360" y="2775283"/>
              <a:ext cx="965027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Апр</a:t>
              </a:r>
              <a:r>
                <a:rPr lang="en-US" sz="1400" b="0" i="0" spc="-11" baseline="0" dirty="0">
                  <a:latin typeface="PT Sans"/>
                </a:rPr>
                <a:t>е</a:t>
              </a:r>
              <a:r>
                <a:rPr lang="en-US" sz="1400" b="0" i="0" spc="0" baseline="0" dirty="0">
                  <a:latin typeface="PT Sans"/>
                </a:rPr>
                <a:t>л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</a:t>
              </a:r>
              <a:r>
                <a:rPr lang="en-US" sz="1400" b="0" i="0" spc="-70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22" name="Rectangle 1729"/>
            <p:cNvSpPr/>
            <p:nvPr/>
          </p:nvSpPr>
          <p:spPr>
            <a:xfrm>
              <a:off x="410292" y="1778493"/>
              <a:ext cx="1450173" cy="50767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-25" baseline="0" dirty="0">
                  <a:latin typeface="PT Sans"/>
                </a:rPr>
                <a:t>С</a:t>
              </a:r>
              <a:r>
                <a:rPr lang="en-US" sz="1400" b="0" i="0" spc="0" baseline="0" dirty="0">
                  <a:latin typeface="PT Sans"/>
                </a:rPr>
                <a:t>ентябр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ТРУДОЛЮБИЕ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ПРОФЕССИОНАЛИЗМ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3" name="Rectangle 1730"/>
            <p:cNvSpPr/>
            <p:nvPr/>
          </p:nvSpPr>
          <p:spPr>
            <a:xfrm>
              <a:off x="5174742" y="1778493"/>
              <a:ext cx="1321874" cy="50767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Ноябр</a:t>
              </a:r>
              <a:r>
                <a:rPr lang="en-US" sz="1400" b="0" i="0" spc="-24" baseline="0" dirty="0">
                  <a:latin typeface="PT Sans"/>
                </a:rPr>
                <a:t>ь</a:t>
              </a:r>
              <a:r>
                <a:rPr lang="en-US" sz="1400" b="0" i="0" spc="-70" baseline="0" dirty="0">
                  <a:latin typeface="PT Sans"/>
                </a:rPr>
                <a:t> 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1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СПРАВЕДЛИВОСТЬ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ОТВЕТСТВЕННОСТЬ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4" name="Rectangle 1731"/>
            <p:cNvSpPr/>
            <p:nvPr/>
          </p:nvSpPr>
          <p:spPr>
            <a:xfrm>
              <a:off x="5174747" y="3023113"/>
              <a:ext cx="1468539" cy="26202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/>
              <a:r>
                <a:rPr lang="en-US" sz="1400" b="0" i="0" spc="0" baseline="0" dirty="0" smtClean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600" b="0" i="0" spc="0" baseline="-10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НЕЗАВИСИМОСТЬ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600" b="0" i="0" spc="0" baseline="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ПАТРИОТИЗМ</a:t>
              </a:r>
              <a:r>
                <a:rPr lang="en-US" sz="1600" b="0" i="0" spc="0" baseline="10000" dirty="0" smtClean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»</a:t>
              </a:r>
              <a:endParaRPr lang="en-US" sz="1600" b="0" i="0" spc="0" baseline="100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Rectangle 1732"/>
            <p:cNvSpPr/>
            <p:nvPr/>
          </p:nvSpPr>
          <p:spPr>
            <a:xfrm>
              <a:off x="410800" y="4000630"/>
              <a:ext cx="1125125" cy="2620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ЕДИНСТВО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СОЛИДАРНОСТЬ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6" name="Rectangle 1733"/>
            <p:cNvSpPr/>
            <p:nvPr/>
          </p:nvSpPr>
          <p:spPr>
            <a:xfrm>
              <a:off x="410292" y="2731206"/>
              <a:ext cx="988590" cy="39849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508"/>
              <a:r>
                <a:rPr lang="en-US" sz="1400" b="0" i="0" spc="0" baseline="0" dirty="0">
                  <a:latin typeface="PT Sans"/>
                </a:rPr>
                <a:t>Январ</a:t>
              </a:r>
              <a:r>
                <a:rPr lang="en-US" sz="1400" b="0" i="0" spc="-24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</a:t>
              </a:r>
              <a:r>
                <a:rPr lang="en-US" sz="1400" b="0" i="0" spc="-70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ЗАКОН И ПОРЯДОК</a:t>
              </a: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7" name="Rectangle 1734"/>
            <p:cNvSpPr/>
            <p:nvPr/>
          </p:nvSpPr>
          <p:spPr>
            <a:xfrm>
              <a:off x="7531316" y="1728013"/>
              <a:ext cx="1130338" cy="49857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-12" baseline="0" dirty="0">
                  <a:latin typeface="PT Sans"/>
                </a:rPr>
                <a:t>Д</a:t>
              </a:r>
              <a:r>
                <a:rPr lang="en-US" sz="1400" b="0" i="0" spc="0" baseline="0" dirty="0">
                  <a:latin typeface="PT Sans"/>
                </a:rPr>
                <a:t>екабр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6476">
                <a:lnSpc>
                  <a:spcPts val="2585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ЕДИНСТВО И </a:t>
              </a:r>
            </a:p>
            <a:p>
              <a:pPr marL="11557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СОЛИДАРНОСТЬ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8" name="Rectangle 1735"/>
            <p:cNvSpPr/>
            <p:nvPr/>
          </p:nvSpPr>
          <p:spPr>
            <a:xfrm>
              <a:off x="2767368" y="1752370"/>
              <a:ext cx="1033268" cy="50767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Октябр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</a:t>
              </a:r>
              <a:r>
                <a:rPr lang="en-US" sz="1400" b="0" i="0" spc="-70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НЕЗАВИСИМОСТЬ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ПАТРИОТИЗМ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9" name="Rectangle 1736"/>
            <p:cNvSpPr/>
            <p:nvPr/>
          </p:nvSpPr>
          <p:spPr>
            <a:xfrm>
              <a:off x="2769146" y="3023113"/>
              <a:ext cx="994794" cy="2620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СОЗИДАНИЕ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НОВАТОРСТВА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30" name="Rectangle 1737"/>
            <p:cNvSpPr/>
            <p:nvPr/>
          </p:nvSpPr>
          <p:spPr>
            <a:xfrm>
              <a:off x="7480643" y="3028663"/>
              <a:ext cx="1450173" cy="2620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ТРУДОЛЮБИЕ И </a:t>
              </a:r>
            </a:p>
            <a:p>
              <a:pPr marL="5080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ПРОФЕССИОНАЛИЗМ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31" name="Rectangle 1738"/>
            <p:cNvSpPr/>
            <p:nvPr/>
          </p:nvSpPr>
          <p:spPr>
            <a:xfrm>
              <a:off x="2767368" y="3747336"/>
              <a:ext cx="994794" cy="50767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Июн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СОЗИДАНИЕ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НОВАТОРСТВА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32" name="Rectangle 1739"/>
            <p:cNvSpPr/>
            <p:nvPr/>
          </p:nvSpPr>
          <p:spPr>
            <a:xfrm>
              <a:off x="5174748" y="3766607"/>
              <a:ext cx="855131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Июл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33" name="Rectangle 1740"/>
            <p:cNvSpPr/>
            <p:nvPr/>
          </p:nvSpPr>
          <p:spPr>
            <a:xfrm>
              <a:off x="5174748" y="4000664"/>
              <a:ext cx="988590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kk-KZ" sz="140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ЗАКОН И ПОРЯДОК</a:t>
              </a: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34" name="Rectangle 1741"/>
            <p:cNvSpPr/>
            <p:nvPr/>
          </p:nvSpPr>
          <p:spPr>
            <a:xfrm>
              <a:off x="7531316" y="3740907"/>
              <a:ext cx="912529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Авгус</a:t>
              </a:r>
              <a:r>
                <a:rPr lang="en-US" sz="1400" b="0" i="0" spc="-20" baseline="0" dirty="0">
                  <a:latin typeface="PT Sans"/>
                </a:rPr>
                <a:t>т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35" name="Rectangle 1742"/>
            <p:cNvSpPr/>
            <p:nvPr/>
          </p:nvSpPr>
          <p:spPr>
            <a:xfrm>
              <a:off x="7531316" y="4000664"/>
              <a:ext cx="988590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ЗАКОН И ПОРЯДОК</a:t>
              </a: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66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285FF-FF22-DE33-678B-AE0666DD7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D0332C-DCAD-8544-3D83-ECA760341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FED-7685-483D-BB3D-3688CA430C76}" type="slidenum">
              <a:rPr lang="ru-RU" smtClean="0"/>
              <a:t>12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0" y="0"/>
            <a:ext cx="12467153" cy="7039915"/>
            <a:chOff x="-89065" y="0"/>
            <a:chExt cx="12467153" cy="7039915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352EBBE-BFF2-8B56-2570-CCC2E3242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89065" y="0"/>
              <a:ext cx="12467153" cy="7039915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0" y="0"/>
              <a:ext cx="3205212" cy="827773"/>
            </a:xfrm>
            <a:prstGeom prst="rect">
              <a:avLst/>
            </a:prstGeom>
            <a:solidFill>
              <a:srgbClr val="DEEDC6"/>
            </a:solidFill>
            <a:ln>
              <a:solidFill>
                <a:srgbClr val="DEED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678661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645" y="764802"/>
          <a:ext cx="7551175" cy="5390001"/>
        </p:xfrm>
        <a:graphic>
          <a:graphicData uri="http://schemas.openxmlformats.org/drawingml/2006/table">
            <a:tbl>
              <a:tblPr firstRow="1" firstCol="1" bandRow="1"/>
              <a:tblGrid>
                <a:gridCol w="2289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8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2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7921">
                <a:tc gridSpan="3"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1100" b="1" spc="10" dirty="0">
                          <a:effectLst/>
                        </a:rPr>
                        <a:t>НАЧАЛЬНАЯ ШКОЛА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65" marR="5876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1100" b="1" spc="10" dirty="0">
                          <a:effectLst/>
                        </a:rPr>
                        <a:t>Ценность и ключевая компетенция (ГОСО)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65" marR="58765" marT="0" marB="0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1100" b="1" spc="10" dirty="0">
                          <a:effectLst/>
                        </a:rPr>
                        <a:t>Результаты обучения по образовательной области (ГОСО)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65" marR="58765" marT="0" marB="0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1100" b="1" spc="10" dirty="0">
                          <a:effectLst/>
                        </a:rPr>
                        <a:t>Цель обучения</a:t>
                      </a:r>
                      <a:endParaRPr lang="ru-RU" sz="1100" b="1" dirty="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1100" b="1" spc="10" dirty="0">
                          <a:effectLst/>
                        </a:rPr>
                        <a:t>(ТУПр)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65" marR="5876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b="1" spc="10" dirty="0">
                          <a:solidFill>
                            <a:srgbClr val="002060"/>
                          </a:solidFill>
                          <a:effectLst/>
                        </a:rPr>
                        <a:t>Независимость и патриотизм: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1) изучать государственный язык;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2</a:t>
                      </a:r>
                      <a:r>
                        <a:rPr lang="ru-RU" sz="1000" spc="10" dirty="0">
                          <a:solidFill>
                            <a:srgbClr val="00B0F0"/>
                          </a:solidFill>
                          <a:effectLst/>
                        </a:rPr>
                        <a:t>) проявлять уважение к государственным символам и любовь к своей стране;</a:t>
                      </a:r>
                      <a:endParaRPr lang="ru-RU" sz="10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3) соблюдать и уважать традиции;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4) понимать ценность семьи;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5) проявлять интерес к изучению исторического и культурного наследия и заботу об окружающей среде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65" marR="58765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1000" b="1" spc="10" dirty="0">
                          <a:solidFill>
                            <a:srgbClr val="002060"/>
                          </a:solidFill>
                          <a:effectLst/>
                        </a:rPr>
                        <a:t>«Человек и общество»</a:t>
                      </a:r>
                      <a:endParaRPr lang="ru-RU" sz="1000" b="1" spc="1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ЗНАЕТ общие сведения о географии и истории Казахстана; основные традиции и фольклор народа Казахстана; роль и место Казахстана в мире; </a:t>
                      </a:r>
                      <a:r>
                        <a:rPr lang="ru-RU" sz="1000" spc="10" dirty="0">
                          <a:solidFill>
                            <a:srgbClr val="00B0F0"/>
                          </a:solidFill>
                          <a:effectLst/>
                        </a:rPr>
                        <a:t>государственные символы Казахстана;</a:t>
                      </a:r>
                      <a:r>
                        <a:rPr lang="ru-RU" sz="1000" spc="10" dirty="0">
                          <a:effectLst/>
                        </a:rPr>
                        <a:t> общечеловеческие ценности;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ПОНИМАЕТ свою гражданскую идентичность в форме осознания себя как юного гражданина Казахстана и свою принадлежность к определенному этносу; ценность семьи, малой родины и Отечества; ценности многонационального казахстанского общества; значение государственной символики Казахстана;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spc="10" dirty="0">
                          <a:effectLst/>
                        </a:rPr>
                        <a:t>значение национальных традиций, обычаев; 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 err="1">
                          <a:effectLst/>
                        </a:rPr>
                        <a:t>АНАЛИЗИРУЕт</a:t>
                      </a:r>
                      <a:r>
                        <a:rPr lang="ru-RU" sz="1000" spc="10" dirty="0">
                          <a:effectLst/>
                        </a:rPr>
                        <a:t> положение Казахстана в мире; сходства и различия в культурно-обрядовых традициях народа Казахстана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65" marR="58765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1000" b="1" spc="10" dirty="0">
                          <a:solidFill>
                            <a:srgbClr val="002060"/>
                          </a:solidFill>
                          <a:effectLst/>
                        </a:rPr>
                        <a:t>Предмет «Познание мира»</a:t>
                      </a:r>
                      <a:endParaRPr lang="ru-RU" sz="10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1000" i="1" spc="10" dirty="0">
                          <a:effectLst/>
                        </a:rPr>
                        <a:t>Раздел </a:t>
                      </a:r>
                      <a:r>
                        <a:rPr lang="ru-RU" sz="1000" i="1" spc="10" dirty="0">
                          <a:effectLst/>
                        </a:rPr>
                        <a:t>3.5 История Казахстана: независимость, государственность и патриотизм</a:t>
                      </a:r>
                      <a:endParaRPr lang="ru-RU" sz="1000" i="1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1.3.5.1 </a:t>
                      </a:r>
                      <a:r>
                        <a:rPr lang="ru-RU" sz="1000" spc="10" dirty="0">
                          <a:solidFill>
                            <a:srgbClr val="00B0F0"/>
                          </a:solidFill>
                          <a:effectLst/>
                        </a:rPr>
                        <a:t>отличать государственные символы Республики Казахстан от символов других стран;</a:t>
                      </a:r>
                      <a:endParaRPr lang="ru-RU" sz="10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1.3.5.2 рассказывать об основных признаках независимого государства;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1.3.5.3 представлять творческие работы о столице Казахстана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2.3.5.1 объяснять значение государственных символов Республики Казахстан;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2.3.5.2 на основе наблюдений определять сферу применения государственных символов Республики Казахстан;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2.3.5.3 объяснять значение дружбы народов Казахстана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3.3.5.1 объяснять значение неофициальных символов Казахстана (монументы "Алтын </a:t>
                      </a:r>
                      <a:r>
                        <a:rPr lang="ru-RU" sz="1000" spc="10" dirty="0" err="1">
                          <a:effectLst/>
                        </a:rPr>
                        <a:t>адам</a:t>
                      </a:r>
                      <a:r>
                        <a:rPr lang="ru-RU" sz="1000" spc="10" dirty="0">
                          <a:effectLst/>
                        </a:rPr>
                        <a:t>", "</a:t>
                      </a:r>
                      <a:r>
                        <a:rPr lang="ru-RU" sz="1000" spc="10" dirty="0" err="1">
                          <a:effectLst/>
                        </a:rPr>
                        <a:t>Байтерек</a:t>
                      </a:r>
                      <a:r>
                        <a:rPr lang="ru-RU" sz="1000" spc="10" dirty="0">
                          <a:effectLst/>
                        </a:rPr>
                        <a:t>", Триумфальная арка "</a:t>
                      </a:r>
                      <a:r>
                        <a:rPr lang="ru-RU" sz="1000" spc="10" dirty="0" err="1">
                          <a:effectLst/>
                        </a:rPr>
                        <a:t>Мәңгілік</a:t>
                      </a:r>
                      <a:r>
                        <a:rPr lang="ru-RU" sz="1000" spc="10" dirty="0">
                          <a:effectLst/>
                        </a:rPr>
                        <a:t> ел");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3.3.5.2 объяснять роль труда в развитии личности, семьи, общества и государства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4.3.5.1 на основе исследований предлагать ряд смысловых ассоциаций, связанных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с названием "Казахстан" (национальный бренд);</a:t>
                      </a:r>
                      <a:endParaRPr lang="ru-RU" sz="10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</a:rPr>
                        <a:t>4.3.5.2 определять роль Казахстана на мировой арене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65" marR="5876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71949" y="178313"/>
            <a:ext cx="11316929" cy="480449"/>
          </a:xfrm>
        </p:spPr>
        <p:txBody>
          <a:bodyPr>
            <a:noAutofit/>
          </a:bodyPr>
          <a:lstStyle/>
          <a:p>
            <a:r>
              <a:rPr lang="kk-KZ" sz="2400" b="1" dirty="0"/>
              <a:t>Конструктивное согласование ценностей, компетенций, результатов обучения, целей обучения и учебного контента</a:t>
            </a:r>
            <a:endParaRPr lang="ru-RU" sz="24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905" y="764802"/>
            <a:ext cx="4104529" cy="59906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731045" y="6312309"/>
            <a:ext cx="2841523" cy="4431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tx1"/>
                </a:solidFill>
              </a:rPr>
              <a:t>Дүниетану, НЗМ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013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949" y="178313"/>
            <a:ext cx="11316929" cy="480449"/>
          </a:xfrm>
        </p:spPr>
        <p:txBody>
          <a:bodyPr>
            <a:noAutofit/>
          </a:bodyPr>
          <a:lstStyle/>
          <a:p>
            <a:r>
              <a:rPr lang="kk-KZ" sz="2400" b="1" dirty="0"/>
              <a:t>Конструктивное согласование ценностей, компетенций, результатов обучения, целей обучения и учебного контента</a:t>
            </a:r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1949" y="904547"/>
          <a:ext cx="7216875" cy="5376671"/>
        </p:xfrm>
        <a:graphic>
          <a:graphicData uri="http://schemas.openxmlformats.org/drawingml/2006/table">
            <a:tbl>
              <a:tblPr firstRow="1" firstCol="1" bandRow="1"/>
              <a:tblGrid>
                <a:gridCol w="240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431">
                <a:tc gridSpan="3"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900" b="1" spc="10" dirty="0">
                          <a:effectLst/>
                        </a:rPr>
                        <a:t>НАЧАЛЬНАЯ ШКОЛА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13" marR="505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900" b="1" spc="10" dirty="0">
                          <a:effectLst/>
                        </a:rPr>
                        <a:t>Ценность и ключевая компетенция (ГОСО)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13" marR="50513" marT="0" marB="0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900" b="1" spc="10" dirty="0">
                          <a:effectLst/>
                        </a:rPr>
                        <a:t>Результаты обучения по образовательной области (ГОСО)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13" marR="50513" marT="0" marB="0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900" b="1" spc="10" dirty="0">
                          <a:effectLst/>
                        </a:rPr>
                        <a:t>Цель обучения</a:t>
                      </a:r>
                      <a:endParaRPr lang="ru-RU" sz="900" b="1" dirty="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kk-KZ" sz="900" b="1" spc="10" dirty="0">
                          <a:effectLst/>
                        </a:rPr>
                        <a:t>(ТУПр)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13" marR="5051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072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b="1" spc="10" dirty="0">
                          <a:solidFill>
                            <a:srgbClr val="002060"/>
                          </a:solidFill>
                          <a:effectLst/>
                        </a:rPr>
                        <a:t>Закон и порядок:</a:t>
                      </a:r>
                      <a:endParaRPr lang="ru-RU" sz="9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16) </a:t>
                      </a:r>
                      <a:r>
                        <a:rPr lang="ru-RU" sz="900" spc="10" dirty="0">
                          <a:solidFill>
                            <a:srgbClr val="00B0F0"/>
                          </a:solidFill>
                          <a:effectLst/>
                        </a:rPr>
                        <a:t>знать свои права и обязанности, соблюдать этические нормы, правила поведения в классе и школе;</a:t>
                      </a:r>
                      <a:endParaRPr lang="ru-RU" sz="9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17) знать и соблюдать правила безопасности, в том числе правила дорожного движения;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18) сообщать учителям или родителям об опасностях, которые они видят или о которых знают, чтобы принять меры по предотвращению и решению проблемы;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19) уважать права и достоинство своих учителей, одноклассников, избегая любых форм дискриминации и преследования;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20) уважать представителей власти и их роль в поддержании порядка;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13" marR="50513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b="1" spc="10" dirty="0">
                          <a:solidFill>
                            <a:srgbClr val="002060"/>
                          </a:solidFill>
                          <a:effectLst/>
                        </a:rPr>
                        <a:t>«Человек и общество»</a:t>
                      </a:r>
                      <a:endParaRPr lang="ru-RU" sz="9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ЗНАЕТ правила позитивного и дружеского общения, правила этикета, </a:t>
                      </a:r>
                      <a:r>
                        <a:rPr lang="ru-RU" sz="900" spc="10" dirty="0">
                          <a:solidFill>
                            <a:srgbClr val="00B0F0"/>
                          </a:solidFill>
                          <a:effectLst/>
                        </a:rPr>
                        <a:t>права и обязанности школьника,</a:t>
                      </a:r>
                      <a:r>
                        <a:rPr lang="ru-RU" sz="900" spc="10" dirty="0">
                          <a:effectLst/>
                        </a:rPr>
                        <a:t> правила здорового образа жизни;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ПОНИМАЕТ нормы нравственного поведения человека в обществе; свою сопричастность к жизни школы, села, города, страны; значимость служения обществу; важность соответствия мыслей, слов и поступков, ответственность за них;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ПРИМЕНЯЕТ правила этикета; правила общения для поддержания позитивных, дружеских взаимоотношений в семье и коллективе;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АНАЛИЗИРУЕТ проявления человеческих чувств и поступки людей, их причины и следствия; собственное эмоциональное состояние;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СИНТЕЗИРУЕТ модели коммуникаций в семейной, межличностной и общественной сферах; собственные проекты по безопасности жизнедеятельности, организации путешествий; решения по собственному духовно-нравственному развитию;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ОЦЕНИВАЕТ собственное поведение и поступки окружающих людей с позиции нравственных норм; значимость семьи, общества, страны в жизни каждого человека; роль традиций и фольклора в современной жизни; уровень своего прогресса в сфере межличностных, общественных и финансово-экономических отношений; поведение людей с позиции общепринятых нравственных норм.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13" marR="50513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b="1" spc="10" dirty="0">
                          <a:solidFill>
                            <a:srgbClr val="002060"/>
                          </a:solidFill>
                          <a:effectLst/>
                        </a:rPr>
                        <a:t>Предмет «Познание мира»</a:t>
                      </a:r>
                      <a:endParaRPr lang="ru-RU" sz="9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b="1" i="1" spc="10" dirty="0">
                          <a:effectLst/>
                        </a:rPr>
                        <a:t>Раздел 1.5 Права и обязанности</a:t>
                      </a:r>
                      <a:endParaRPr lang="ru-RU" sz="900" b="1" i="1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spc="10" dirty="0">
                          <a:solidFill>
                            <a:srgbClr val="00B0F0"/>
                          </a:solidFill>
                          <a:effectLst/>
                        </a:rPr>
                        <a:t>2.1.5.1 на основе примеров из своей жизни различать права, обязанности и ответственность;</a:t>
                      </a:r>
                      <a:endParaRPr lang="ru-RU" sz="900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spc="10" dirty="0">
                          <a:effectLst/>
                        </a:rPr>
                        <a:t>2.1.5.2 объяснять значимость служения обществу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spc="10" dirty="0">
                          <a:effectLst/>
                        </a:rPr>
                        <a:t>3.1.5.1 объяснять значимость Конституции Республики Казахстан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spc="10" dirty="0">
                          <a:effectLst/>
                        </a:rPr>
                        <a:t>4.1.5.1 делать выводы о значении Конституции в жизни общества;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spc="10" dirty="0">
                          <a:effectLst/>
                        </a:rPr>
                        <a:t>4.1.5.2 приводить примеры демократических прав и свобод, обязанностей в качестве гражданина Республики Казахстан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spc="1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900" b="1" i="1" spc="10" dirty="0">
                          <a:effectLst/>
                        </a:rPr>
                        <a:t>Раздел </a:t>
                      </a:r>
                      <a:r>
                        <a:rPr lang="ru-RU" sz="900" b="1" i="1" spc="10" dirty="0">
                          <a:effectLst/>
                        </a:rPr>
                        <a:t>1.2 Школа и школьное сообщество</a:t>
                      </a:r>
                      <a:endParaRPr lang="ru-RU" sz="900" b="1" i="1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1.1.2.3 объяснять важность соблюдения правил поведения в школе;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1.1.2.6 характеризовать себя в качестве школьника и члена коллектива класса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2.1.2.2 определять структуру и функции членов школьного сообщества;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2.1.2.3 объяснять коллективные, групповые и межличностные нормы поведения в школьном сообществе;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3.1.2.1 объяснять правила самоуправления в классе и предлагать свою модель;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3.1.2.2 объяснять пути принятия коллективных решений в классе в условиях существования различных точек зрения;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3.1.2.3 объяснять этические нормы поведения, принятые в обществе;</a:t>
                      </a:r>
                      <a:endParaRPr lang="ru-RU" sz="900" dirty="0">
                        <a:effectLst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900" spc="10" dirty="0">
                          <a:effectLst/>
                        </a:rPr>
                        <a:t>3.1.2.4 доказывать важность дружбы между людьми на примерах из собственного опыта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513" marR="5051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311" y="658762"/>
            <a:ext cx="4097309" cy="619923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10127" y="6567949"/>
            <a:ext cx="2949677" cy="29005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tx1"/>
                </a:solidFill>
              </a:rPr>
              <a:t>Дүниетану, НЗМ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9469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2563</TotalTime>
  <Words>728</Words>
  <Application>Microsoft Office PowerPoint</Application>
  <PresentationFormat>Широкоэкранный</PresentationFormat>
  <Paragraphs>117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Aptos</vt:lpstr>
      <vt:lpstr>Arial</vt:lpstr>
      <vt:lpstr>Arial Narrow</vt:lpstr>
      <vt:lpstr>Calibri</vt:lpstr>
      <vt:lpstr>Calibri Light</vt:lpstr>
      <vt:lpstr>PT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Разбивка  основных ценностей по месяцам </vt:lpstr>
      <vt:lpstr>Презентация PowerPoint</vt:lpstr>
      <vt:lpstr>Конструктивное согласование ценностей, компетенций, результатов обучения, целей обучения и учебного контента</vt:lpstr>
      <vt:lpstr>Конструктивное согласование ценностей, компетенций, результатов обучения, целей обучения и учебного контента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 Танирбергенова</dc:creator>
  <cp:lastModifiedBy>User23</cp:lastModifiedBy>
  <cp:revision>36</cp:revision>
  <cp:lastPrinted>2024-10-11T03:01:43Z</cp:lastPrinted>
  <dcterms:created xsi:type="dcterms:W3CDTF">2024-07-26T04:49:11Z</dcterms:created>
  <dcterms:modified xsi:type="dcterms:W3CDTF">2024-10-16T07:21:23Z</dcterms:modified>
</cp:coreProperties>
</file>