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16"/>
  </p:notesMasterIdLst>
  <p:handoutMasterIdLst>
    <p:handoutMasterId r:id="rId17"/>
  </p:handoutMasterIdLst>
  <p:sldIdLst>
    <p:sldId id="9283" r:id="rId2"/>
    <p:sldId id="9287" r:id="rId3"/>
    <p:sldId id="9310" r:id="rId4"/>
    <p:sldId id="9302" r:id="rId5"/>
    <p:sldId id="9297" r:id="rId6"/>
    <p:sldId id="9304" r:id="rId7"/>
    <p:sldId id="9305" r:id="rId8"/>
    <p:sldId id="9306" r:id="rId9"/>
    <p:sldId id="9307" r:id="rId10"/>
    <p:sldId id="9308" r:id="rId11"/>
    <p:sldId id="9311" r:id="rId12"/>
    <p:sldId id="9312" r:id="rId13"/>
    <p:sldId id="9313" r:id="rId14"/>
    <p:sldId id="9303" r:id="rId15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407" userDrawn="1">
          <p15:clr>
            <a:srgbClr val="A4A3A4"/>
          </p15:clr>
        </p15:guide>
        <p15:guide id="2" orient="horz" pos="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AFC"/>
    <a:srgbClr val="FFCC66"/>
    <a:srgbClr val="254375"/>
    <a:srgbClr val="FF6600"/>
    <a:srgbClr val="305496"/>
    <a:srgbClr val="F8F8F8"/>
    <a:srgbClr val="004DA1"/>
    <a:srgbClr val="0F6FC6"/>
    <a:srgbClr val="B8C4DB"/>
    <a:srgbClr val="E2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50" autoAdjust="0"/>
    <p:restoredTop sz="94591" autoAdjust="0"/>
  </p:normalViewPr>
  <p:slideViewPr>
    <p:cSldViewPr snapToGrid="0">
      <p:cViewPr varScale="1">
        <p:scale>
          <a:sx n="105" d="100"/>
          <a:sy n="105" d="100"/>
        </p:scale>
        <p:origin x="1344" y="96"/>
      </p:cViewPr>
      <p:guideLst>
        <p:guide pos="4407"/>
        <p:guide orient="horz" pos="9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l">
              <a:defRPr sz="1200"/>
            </a:lvl1pPr>
          </a:lstStyle>
          <a:p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7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r">
              <a:defRPr sz="1200"/>
            </a:lvl1pPr>
          </a:lstStyle>
          <a:p>
            <a:fld id="{88157611-626F-4E17-9E72-8A284EF1DEF8}" type="datetimeFigureOut">
              <a:rPr lang="ru-RU" smtClean="0">
                <a:latin typeface="Tahoma" panose="020B0604030504040204" pitchFamily="34" charset="0"/>
              </a:rPr>
              <a:pPr/>
              <a:t>20.12.2022</a:t>
            </a:fld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l">
              <a:defRPr sz="1200"/>
            </a:lvl1pPr>
          </a:lstStyle>
          <a:p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7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r">
              <a:defRPr sz="1200"/>
            </a:lvl1pPr>
          </a:lstStyle>
          <a:p>
            <a:fld id="{626C7EB4-3D6C-4BC6-9FBF-21BDDAB6AA94}" type="slidenum">
              <a:rPr lang="ru-RU" smtClean="0">
                <a:latin typeface="Tahoma" panose="020B0604030504040204" pitchFamily="34" charset="0"/>
              </a:rPr>
              <a:pPr/>
              <a:t>‹#›</a:t>
            </a:fld>
            <a:endParaRPr lang="ru-RU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959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7976"/>
          </a:xfrm>
          <a:prstGeom prst="rect">
            <a:avLst/>
          </a:prstGeom>
        </p:spPr>
        <p:txBody>
          <a:bodyPr vert="horz" lIns="90953" tIns="45478" rIns="90953" bIns="45478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A79351CB-37E9-440A-88E3-8DE09A4163B1}" type="datetimeFigureOut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53" tIns="45478" rIns="90953" bIns="4547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0953" tIns="45478" rIns="90953" bIns="45478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27076"/>
            <a:ext cx="2945659" cy="497975"/>
          </a:xfrm>
          <a:prstGeom prst="rect">
            <a:avLst/>
          </a:prstGeom>
        </p:spPr>
        <p:txBody>
          <a:bodyPr vert="horz" lIns="90953" tIns="45478" rIns="90953" bIns="45478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F1732A2B-0E36-4D94-BE9F-4F520D8A9F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10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243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54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02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58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713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67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266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0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767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369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369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06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20"/>
          <p:cNvSpPr/>
          <p:nvPr userDrawn="1"/>
        </p:nvSpPr>
        <p:spPr>
          <a:xfrm>
            <a:off x="0" y="1"/>
            <a:ext cx="12192000" cy="792302"/>
          </a:xfrm>
          <a:prstGeom prst="roundRect">
            <a:avLst>
              <a:gd name="adj" fmla="val 0"/>
            </a:avLst>
          </a:prstGeom>
          <a:solidFill>
            <a:srgbClr val="2543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93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EA56-C07C-4926-9FAB-6AC8400A7FB5}" type="datetime1">
              <a:rPr lang="ru-RU" smtClean="0"/>
              <a:t>20.12.2022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7A76181-6A42-47EE-AF70-641C32397FBC}"/>
              </a:ext>
            </a:extLst>
          </p:cNvPr>
          <p:cNvSpPr/>
          <p:nvPr userDrawn="1"/>
        </p:nvSpPr>
        <p:spPr>
          <a:xfrm>
            <a:off x="0" y="1"/>
            <a:ext cx="1515538" cy="792302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EDU.KZ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3507E7F-BA85-4B7E-8E4D-DA994E72DD2E}"/>
              </a:ext>
            </a:extLst>
          </p:cNvPr>
          <p:cNvSpPr/>
          <p:nvPr userDrawn="1"/>
        </p:nvSpPr>
        <p:spPr>
          <a:xfrm flipH="1" flipV="1">
            <a:off x="10676462" y="4109"/>
            <a:ext cx="1515538" cy="788193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cap="none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50D2F5D-68AD-4354-BF85-E706BEBB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83" y="5385664"/>
            <a:ext cx="637373" cy="365125"/>
          </a:xfrm>
        </p:spPr>
        <p:txBody>
          <a:bodyPr/>
          <a:lstStyle>
            <a:lvl1pPr algn="ctr">
              <a:defRPr sz="2400" b="0" i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EC9BC5-A998-4C40-9B5A-3D11FF866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364" y="149347"/>
            <a:ext cx="534796" cy="5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01586"/>
      </p:ext>
    </p:extLst>
  </p:cSld>
  <p:clrMapOvr>
    <a:masterClrMapping/>
  </p:clrMapOvr>
  <p:transition spd="slow" advClick="0" advTm="4865">
    <p:fade/>
  </p:transition>
  <p:extLst>
    <p:ext uri="{DCECCB84-F9BA-43D5-87BE-67443E8EF086}">
      <p15:sldGuideLst xmlns:p15="http://schemas.microsoft.com/office/powerpoint/2012/main">
        <p15:guide id="1" orient="horz" pos="3135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DA180-208D-4142-8294-295D618910CE}" type="datetimeFigureOut">
              <a:rPr lang="ru-RU" smtClean="0"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3EDFD-6289-4DBA-A0F4-0AC487344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10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800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EC505C28-8E20-4EDF-96BA-ACFE841C01D8}" type="datetime1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44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6" r:id="rId2"/>
  </p:sldLayoutIdLst>
  <p:transition spd="slow" advClick="0" advTm="4865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4680" y="27384"/>
            <a:ext cx="1221668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636" y="4537468"/>
            <a:ext cx="2543163" cy="989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ctr">
              <a:lnSpc>
                <a:spcPct val="99000"/>
              </a:lnSpc>
              <a:spcBef>
                <a:spcPts val="114"/>
              </a:spcBef>
            </a:pPr>
            <a:r>
              <a:rPr lang="kk-KZ"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Ақмола облысының білім саласында сапаны қамтамасыз ету департаменті</a:t>
            </a:r>
            <a:endParaRPr sz="1600" spc="-5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218" y="786761"/>
            <a:ext cx="2150554" cy="7461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algn="ctr">
              <a:lnSpc>
                <a:spcPct val="99000"/>
              </a:lnSpc>
              <a:spcBef>
                <a:spcPts val="114"/>
              </a:spcBef>
            </a:pPr>
            <a:r>
              <a:rPr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ҚАЗАҚСТАН РЕСПУБЛИКАСЫ  </a:t>
            </a:r>
            <a:r>
              <a:rPr lang="ru-RU"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lang="kk-KZ"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ҚУ-АҒАРТУ </a:t>
            </a:r>
            <a:r>
              <a:rPr sz="1600" spc="-5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МИНИСТРЛІГІ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919825" y="-15940"/>
            <a:ext cx="9342514" cy="6886575"/>
            <a:chOff x="3003994" y="0"/>
            <a:chExt cx="9188450" cy="6886575"/>
          </a:xfrm>
        </p:grpSpPr>
        <p:sp>
          <p:nvSpPr>
            <p:cNvPr id="7" name="object 7"/>
            <p:cNvSpPr/>
            <p:nvPr/>
          </p:nvSpPr>
          <p:spPr>
            <a:xfrm>
              <a:off x="3064764" y="0"/>
              <a:ext cx="9127490" cy="6858000"/>
            </a:xfrm>
            <a:custGeom>
              <a:avLst/>
              <a:gdLst/>
              <a:ahLst/>
              <a:cxnLst/>
              <a:rect l="l" t="t" r="r" b="b"/>
              <a:pathLst>
                <a:path w="9127490" h="6858000">
                  <a:moveTo>
                    <a:pt x="91272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9127248" y="6858000"/>
                  </a:lnTo>
                  <a:lnTo>
                    <a:pt x="9127248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018282" y="761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ln w="28575">
              <a:solidFill>
                <a:srgbClr val="02578C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2060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86832" y="6311801"/>
            <a:ext cx="246535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  <a:latin typeface="Calibri"/>
                <a:cs typeface="Calibri"/>
              </a:rPr>
              <a:t>г. </a:t>
            </a:r>
            <a:r>
              <a:rPr lang="ru-RU" dirty="0">
                <a:solidFill>
                  <a:srgbClr val="002060"/>
                </a:solidFill>
                <a:latin typeface="Calibri"/>
                <a:cs typeface="Calibri"/>
              </a:rPr>
              <a:t>Кокшетау</a:t>
            </a:r>
            <a:r>
              <a:rPr spc="-5" dirty="0">
                <a:solidFill>
                  <a:srgbClr val="002060"/>
                </a:solidFill>
                <a:latin typeface="Calibri"/>
                <a:cs typeface="Calibri"/>
              </a:rPr>
              <a:t>, </a:t>
            </a:r>
            <a:r>
              <a:rPr lang="ru-RU" spc="-5" dirty="0">
                <a:solidFill>
                  <a:srgbClr val="002060"/>
                </a:solidFill>
                <a:latin typeface="Calibri"/>
                <a:cs typeface="Calibri"/>
              </a:rPr>
              <a:t> 2</a:t>
            </a:r>
            <a:r>
              <a:rPr dirty="0">
                <a:solidFill>
                  <a:srgbClr val="002060"/>
                </a:solidFill>
                <a:latin typeface="Calibri"/>
                <a:cs typeface="Calibri"/>
              </a:rPr>
              <a:t>02</a:t>
            </a:r>
            <a:r>
              <a:rPr lang="ru-RU" dirty="0">
                <a:solidFill>
                  <a:srgbClr val="002060"/>
                </a:solidFill>
                <a:latin typeface="Calibri"/>
                <a:cs typeface="Calibri"/>
              </a:rPr>
              <a:t>2</a:t>
            </a:r>
            <a:r>
              <a:rPr spc="-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2060"/>
                </a:solidFill>
                <a:latin typeface="Calibri"/>
                <a:cs typeface="Calibri"/>
              </a:rPr>
              <a:t>год</a:t>
            </a:r>
            <a:endParaRPr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877441" y="0"/>
            <a:ext cx="4314559" cy="6858000"/>
            <a:chOff x="8645652" y="0"/>
            <a:chExt cx="3499485" cy="6858000"/>
          </a:xfrm>
        </p:grpSpPr>
        <p:sp>
          <p:nvSpPr>
            <p:cNvPr id="12" name="object 12"/>
            <p:cNvSpPr/>
            <p:nvPr/>
          </p:nvSpPr>
          <p:spPr>
            <a:xfrm>
              <a:off x="9800847" y="0"/>
              <a:ext cx="2344420" cy="6858000"/>
            </a:xfrm>
            <a:custGeom>
              <a:avLst/>
              <a:gdLst/>
              <a:ahLst/>
              <a:cxnLst/>
              <a:rect l="l" t="t" r="r" b="b"/>
              <a:pathLst>
                <a:path w="2344420" h="6858000">
                  <a:moveTo>
                    <a:pt x="1171956" y="0"/>
                  </a:moveTo>
                  <a:lnTo>
                    <a:pt x="0" y="0"/>
                  </a:lnTo>
                  <a:lnTo>
                    <a:pt x="1171956" y="3429000"/>
                  </a:lnTo>
                  <a:lnTo>
                    <a:pt x="0" y="6858000"/>
                  </a:lnTo>
                  <a:lnTo>
                    <a:pt x="1171956" y="6858000"/>
                  </a:lnTo>
                  <a:lnTo>
                    <a:pt x="2343899" y="3429000"/>
                  </a:lnTo>
                  <a:lnTo>
                    <a:pt x="1171956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45652" y="0"/>
              <a:ext cx="2379345" cy="6858000"/>
            </a:xfrm>
            <a:custGeom>
              <a:avLst/>
              <a:gdLst/>
              <a:ahLst/>
              <a:cxnLst/>
              <a:rect l="l" t="t" r="r" b="b"/>
              <a:pathLst>
                <a:path w="2379345" h="6858000">
                  <a:moveTo>
                    <a:pt x="1189482" y="0"/>
                  </a:moveTo>
                  <a:lnTo>
                    <a:pt x="0" y="0"/>
                  </a:lnTo>
                  <a:lnTo>
                    <a:pt x="1189482" y="3429000"/>
                  </a:lnTo>
                  <a:lnTo>
                    <a:pt x="0" y="6858000"/>
                  </a:lnTo>
                  <a:lnTo>
                    <a:pt x="1189482" y="6858000"/>
                  </a:lnTo>
                  <a:lnTo>
                    <a:pt x="2378964" y="3429000"/>
                  </a:lnTo>
                  <a:lnTo>
                    <a:pt x="1189482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16065" y="1965798"/>
            <a:ext cx="6971179" cy="264495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r>
              <a:rPr lang="kk-KZ" sz="2400" b="1" dirty="0">
                <a:solidFill>
                  <a:srgbClr val="002060"/>
                </a:solidFill>
                <a:cs typeface="Tahoma" panose="020B0604030504040204" pitchFamily="34" charset="0"/>
              </a:rPr>
              <a:t>О</a:t>
            </a:r>
            <a: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  <a:t>рганизация и проведение </a:t>
            </a:r>
            <a:b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  <a:t>САМООЦЕНКИ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  <a:t>организаций </a:t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  <a:t>образования, </a:t>
            </a:r>
            <a: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  <a:t>реализующих общеобразовательные учебные программы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anose="020B0604030504040204" pitchFamily="34" charset="0"/>
              </a:rPr>
              <a:t>дошкольного обучения и воспитания</a:t>
            </a:r>
            <a:b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</a:br>
            <a:r>
              <a:rPr lang="ru-RU" sz="2000" i="1" dirty="0">
                <a:solidFill>
                  <a:srgbClr val="002060"/>
                </a:solidFill>
                <a:cs typeface="Tahoma" panose="020B0604030504040204" pitchFamily="34" charset="0"/>
              </a:rPr>
              <a:t>(государственная аттестация)</a:t>
            </a:r>
            <a:br>
              <a:rPr lang="ru-RU" sz="2400" b="1" dirty="0">
                <a:solidFill>
                  <a:srgbClr val="002060"/>
                </a:solidFill>
                <a:cs typeface="Tahoma" panose="020B0604030504040204" pitchFamily="34" charset="0"/>
              </a:rPr>
            </a:br>
            <a:endParaRPr lang="ru-RU" sz="2200" dirty="0">
              <a:solidFill>
                <a:srgbClr val="002060"/>
              </a:solidFill>
              <a:cs typeface="Tahom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82" y="2327360"/>
            <a:ext cx="1856226" cy="184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6746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9768254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направления и объекты изучения САМООЦЕНКИ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6570" y="1191542"/>
            <a:ext cx="5286677" cy="5493806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ценности</a:t>
            </a:r>
            <a:r>
              <a:rPr lang="ru-RU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 образования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3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преподавание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</a:t>
            </a:r>
          </a:p>
          <a:p>
            <a:pPr algn="just"/>
            <a:endParaRPr lang="ru-RU" sz="13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квалифицированных сотрудников</a:t>
            </a:r>
          </a:p>
          <a:p>
            <a:pPr algn="just"/>
            <a:endParaRPr lang="ru-RU" sz="13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условий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доступного образования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безопасности обучающихся</a:t>
            </a:r>
          </a:p>
          <a:p>
            <a:pPr algn="just"/>
            <a:endParaRPr lang="ru-RU" sz="1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материально-техническая база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способствующая эффективному обучению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28077" y="6383505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6071616" y="1191542"/>
            <a:ext cx="5428204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Соответствие общим требованиям ГОСО</a:t>
            </a: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содержания образования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ориентиром на результаты обучения</a:t>
            </a: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ru-RU" sz="10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максимального объема учебной нагрузки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воспитанников (обучающихся)</a:t>
            </a: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endParaRPr lang="ru-RU" sz="11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подготовки воспитанников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(обучающихся)</a:t>
            </a:r>
          </a:p>
          <a:p>
            <a:pPr marL="85725" algn="just">
              <a:spcBef>
                <a:spcPts val="600"/>
              </a:spcBef>
              <a:defRPr/>
            </a:pPr>
            <a:endParaRPr lang="ru-RU" sz="11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28625" indent="-342900" algn="just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срока обучения</a:t>
            </a:r>
          </a:p>
          <a:p>
            <a:pPr marL="85725" algn="just">
              <a:spcBef>
                <a:spcPts val="600"/>
              </a:spcBef>
              <a:defRPr/>
            </a:pPr>
            <a:endParaRPr lang="ru-RU" sz="10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">
              <a:spcBef>
                <a:spcPts val="600"/>
              </a:spcBef>
              <a:defRPr/>
            </a:pP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5">
              <a:spcBef>
                <a:spcPts val="600"/>
              </a:spcBef>
              <a:defRPr/>
            </a:pPr>
            <a:endParaRPr lang="ru-RU" sz="2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819231"/>
      </p:ext>
    </p:extLst>
  </p:cSld>
  <p:clrMapOvr>
    <a:masterClrMapping/>
  </p:clrMapOvr>
  <p:transition spd="slow" advClick="0" advTm="4865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9768254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направления и объекты изучения САМООЦЕНКИ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6570" y="1191542"/>
            <a:ext cx="11859242" cy="588622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</a:t>
            </a:r>
            <a:r>
              <a:rPr lang="kk-KZ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 образования осуществляется </a:t>
            </a:r>
            <a:r>
              <a:rPr lang="kk-KZ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путем анализа </a:t>
            </a:r>
            <a:r>
              <a:rPr lang="kk-KZ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предоставляемых образовательных услуг на соответствие общим </a:t>
            </a:r>
            <a:r>
              <a:rPr lang="kk-KZ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требованиям ГОСО </a:t>
            </a:r>
            <a:r>
              <a:rPr lang="kk-KZ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МП РК №348 от 03.08.2022 г.)</a:t>
            </a:r>
            <a:endParaRPr lang="en-US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05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анализе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общих требований ГОСО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используются Критерии оценки организаций образования (ДО, ОСО, ТиПО) </a:t>
            </a:r>
            <a:r>
              <a:rPr lang="ru-RU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МП РК №486 от 05.12.2022 г.)</a:t>
            </a:r>
            <a:endParaRPr lang="en-US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40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ежегодно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год прохождения государственной аттестации  самооценка проводится с применением процедуры комплексного тестирования и опроса</a:t>
            </a: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4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за месяц до начала госаттестации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материалы также размещаются на Интернет-ресурсе организаций образования за месяц до начала госаттестации</a:t>
            </a:r>
          </a:p>
          <a:p>
            <a:pPr algn="just"/>
            <a:endParaRPr lang="en-US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Cамооценка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организаций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проводится Комиссией</a:t>
            </a: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состоящей не менее чем из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пяти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(нечетное число)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работников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организации образования (не менее трех для малокомплектных школ), в том числе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председателя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28077" y="6383505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185663"/>
      </p:ext>
    </p:extLst>
  </p:cSld>
  <p:clrMapOvr>
    <a:masterClrMapping/>
  </p:clrMapOvr>
  <p:transition spd="slow" advClick="0" advTm="4865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34108" y="1318070"/>
            <a:ext cx="11412415" cy="4462760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Оцениваемый период - предыдущие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учебных года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текущий учебный год </a:t>
            </a: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один месяц до начала данного контроля </a:t>
            </a:r>
          </a:p>
          <a:p>
            <a:pPr marR="5080" algn="just">
              <a:spcBef>
                <a:spcPct val="0"/>
              </a:spcBef>
              <a:defRPr/>
            </a:pPr>
            <a:endParaRPr lang="ru-RU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уровня удовлетворенности предоставляемыми образовательными услугами путем </a:t>
            </a:r>
            <a:r>
              <a:rPr lang="kk-K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проведения опроса </a:t>
            </a: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онлайн формате сотрудниками территориальных Департаментов у </a:t>
            </a:r>
            <a:r>
              <a:rPr lang="kk-K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педагогов</a:t>
            </a: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kk-K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родителей</a:t>
            </a: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(законных представителей) </a:t>
            </a:r>
            <a:r>
              <a:rPr lang="kk-K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воспитанников</a:t>
            </a: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предшкольного возраста</a:t>
            </a:r>
          </a:p>
          <a:p>
            <a:pPr marR="5080" algn="just">
              <a:spcBef>
                <a:spcPct val="0"/>
              </a:spcBef>
              <a:defRPr/>
            </a:pPr>
            <a:endParaRPr lang="kk-KZ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Направление ходатайства в территориальные Департаменты для проведения их сотрудниками опроса в онлайн формате в организациях образования </a:t>
            </a:r>
          </a:p>
          <a:p>
            <a:pPr marR="5080" algn="just">
              <a:spcBef>
                <a:spcPct val="0"/>
              </a:spcBef>
              <a:defRPr/>
            </a:pPr>
            <a:endParaRPr lang="kk-KZ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Определена структура и содержание очета по итогам самооценки</a:t>
            </a: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kk-KZ" sz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5080" indent="-285750" algn="just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Оценивание организации образования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«Образцовый - 5», «Хороший - 4», «Требующий улучшения - 3», «Низкий - 2» </a:t>
            </a:r>
          </a:p>
          <a:p>
            <a:pPr marR="5080" algn="just">
              <a:spcBef>
                <a:spcPct val="0"/>
              </a:spcBef>
              <a:defRPr/>
            </a:pP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3639504" y="117922"/>
            <a:ext cx="5803433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КЛЮЧЕВЫЕ ИЗМЕНЕНИЯ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514905" y="6411090"/>
            <a:ext cx="11336784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78105"/>
      </p:ext>
    </p:extLst>
  </p:cSld>
  <p:clrMapOvr>
    <a:masterClrMapping/>
  </p:clrMapOvr>
  <p:transition spd="slow" advClick="0" advTm="4865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77553" y="2036238"/>
            <a:ext cx="11881898" cy="45419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Доля педагогов, имеющих высшее (послевузовское) педагогическое образование по соответствующему профилю или документ, подтверждающий педагогическую переподготовку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педагогов, которые не реже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раза в </a:t>
            </a: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лет повышали/подтверждали уровень квалификационной категории </a:t>
            </a:r>
            <a:r>
              <a:rPr lang="ru-RU" sz="14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том числе руководителей не реже одного раза в три  года) 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педагогов, прошедших курсов повышения квалификации педагогов </a:t>
            </a:r>
            <a:r>
              <a:rPr lang="ru-RU" sz="14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том числе руководителей, заместителей руководителя) </a:t>
            </a: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реже одного раза в три года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Оснащенность оборудованием и мебелью организаций образования в соответствии </a:t>
            </a:r>
            <a:r>
              <a:rPr lang="ru-RU" sz="14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МОН РК от 22.01.2016 г. № 70)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условий для лиц с особыми образовательными потребностями в соответствии </a:t>
            </a:r>
            <a:r>
              <a:rPr lang="ru-RU" sz="14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МОН РК от 22.01.2016 г. № 70)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Обеспеченность учебно-методическими комплексами для дошкольных организаций </a:t>
            </a:r>
            <a:r>
              <a:rPr lang="ru-RU" sz="14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МОН РК от 22.05.2020 г. № 216)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Соответствие наполняемости возрастных групп </a:t>
            </a:r>
            <a:r>
              <a:rPr lang="ru-RU" sz="1400" i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разрезе групп)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результатов опроса родителей</a:t>
            </a:r>
          </a:p>
          <a:p>
            <a:pPr marL="428625" indent="-3429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результатов опроса педагогов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3440D2-1B72-489A-BBC7-6D6ED1B1CDE4}"/>
              </a:ext>
            </a:extLst>
          </p:cNvPr>
          <p:cNvCxnSpPr>
            <a:cxnSpLocks/>
          </p:cNvCxnSpPr>
          <p:nvPr/>
        </p:nvCxnSpPr>
        <p:spPr>
          <a:xfrm>
            <a:off x="1708726" y="1663102"/>
            <a:ext cx="10308890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ДОШКОЛЬНОЕ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1507263" y="1029685"/>
            <a:ext cx="105521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для оценивания деятельности организаций образования, реализующих общеобразовательные учебные программы дошкольного обучения и воспитания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2DE614-4F78-4512-B123-410F11C397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23" y="897778"/>
            <a:ext cx="848587" cy="84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18382"/>
      </p:ext>
    </p:extLst>
  </p:cSld>
  <p:clrMapOvr>
    <a:masterClrMapping/>
  </p:clrMapOvr>
  <p:transition spd="slow" advClick="0" advTm="4865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3440D2-1B72-489A-BBC7-6D6ED1B1CDE4}"/>
              </a:ext>
            </a:extLst>
          </p:cNvPr>
          <p:cNvCxnSpPr>
            <a:cxnSpLocks/>
          </p:cNvCxnSpPr>
          <p:nvPr/>
        </p:nvCxnSpPr>
        <p:spPr>
          <a:xfrm>
            <a:off x="1708726" y="1663102"/>
            <a:ext cx="10308890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ДОШКОЛЬНОЕ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1507263" y="1029685"/>
            <a:ext cx="1055218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самооценки организаций образования, реализующих общеобразовательные учебные программы дошкольного воспитания и обучения</a:t>
            </a:r>
          </a:p>
          <a:p>
            <a:pPr marL="85725" algn="ctr">
              <a:spcBef>
                <a:spcPts val="600"/>
              </a:spcBef>
              <a:defRPr/>
            </a:pPr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292290-40DB-4E1E-9015-E9D3555920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24" y="897779"/>
            <a:ext cx="755994" cy="755994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2180FDFD-4E81-4633-B90F-235575B2E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984868"/>
              </p:ext>
            </p:extLst>
          </p:nvPr>
        </p:nvGraphicFramePr>
        <p:xfrm>
          <a:off x="324640" y="1979368"/>
          <a:ext cx="11567604" cy="43148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606">
                  <a:extLst>
                    <a:ext uri="{9D8B030D-6E8A-4147-A177-3AD203B41FA5}">
                      <a16:colId xmlns:a16="http://schemas.microsoft.com/office/drawing/2014/main" val="3540673405"/>
                    </a:ext>
                  </a:extLst>
                </a:gridCol>
                <a:gridCol w="1953422">
                  <a:extLst>
                    <a:ext uri="{9D8B030D-6E8A-4147-A177-3AD203B41FA5}">
                      <a16:colId xmlns:a16="http://schemas.microsoft.com/office/drawing/2014/main" val="3933927273"/>
                    </a:ext>
                  </a:extLst>
                </a:gridCol>
                <a:gridCol w="3258105">
                  <a:extLst>
                    <a:ext uri="{9D8B030D-6E8A-4147-A177-3AD203B41FA5}">
                      <a16:colId xmlns:a16="http://schemas.microsoft.com/office/drawing/2014/main" val="2212616202"/>
                    </a:ext>
                  </a:extLst>
                </a:gridCol>
                <a:gridCol w="3637990">
                  <a:extLst>
                    <a:ext uri="{9D8B030D-6E8A-4147-A177-3AD203B41FA5}">
                      <a16:colId xmlns:a16="http://schemas.microsoft.com/office/drawing/2014/main" val="1122744404"/>
                    </a:ext>
                  </a:extLst>
                </a:gridCol>
                <a:gridCol w="2359481">
                  <a:extLst>
                    <a:ext uri="{9D8B030D-6E8A-4147-A177-3AD203B41FA5}">
                      <a16:colId xmlns:a16="http://schemas.microsoft.com/office/drawing/2014/main" val="592583463"/>
                    </a:ext>
                  </a:extLst>
                </a:gridCol>
              </a:tblGrid>
              <a:tr h="434316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0721275"/>
                  </a:ext>
                </a:extLst>
              </a:tr>
              <a:tr h="3880583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ОБЩАЯ ХАРАКТЕРИСТИКА ОРГАНИЗАЦИЙ ОБРАЗОВАНИЯ </a:t>
                      </a:r>
                      <a:endParaRPr lang="ru-KZ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Наименование организации образования, местонахождение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(юридический адрес и адрес фактического местонахождения)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Контактные данные юридического лица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(телефон, электронная почта, 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web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-сайт)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lang="ru-RU" sz="12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онтактные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данные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представителя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юридического лица (ФИО руководителя и данные приказа о назначении на должность)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Правоустанавливающи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учредительны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документ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Разрешительны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документ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ы.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Справка о регистрации/перерегистрации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юридического лица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Приказ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представителя юридического лица о назначении на должность руководителя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Устав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организаций образования 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Уведомление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начале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или прекращении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деятельности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сфере дошкольного воспитания и обучения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Портал электронного правительства</a:t>
                      </a:r>
                      <a:r>
                        <a:rPr lang="ru-RU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eGov.kz</a:t>
                      </a:r>
                      <a:r>
                        <a:rPr lang="ru-RU" sz="105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just"/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Портал «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Е-лицензирование»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338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99500"/>
      </p:ext>
    </p:extLst>
  </p:cSld>
  <p:clrMapOvr>
    <a:masterClrMapping/>
  </p:clrMapOvr>
  <p:transition spd="slow" advClick="0" advTm="4865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ДОШКОЛЬНОЕ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2AA349B-37D3-4DEF-ABBF-3FCB9F36A3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498413"/>
              </p:ext>
            </p:extLst>
          </p:nvPr>
        </p:nvGraphicFramePr>
        <p:xfrm>
          <a:off x="310717" y="949911"/>
          <a:ext cx="11723850" cy="54288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450">
                  <a:extLst>
                    <a:ext uri="{9D8B030D-6E8A-4147-A177-3AD203B41FA5}">
                      <a16:colId xmlns:a16="http://schemas.microsoft.com/office/drawing/2014/main" val="2678131405"/>
                    </a:ext>
                  </a:extLst>
                </a:gridCol>
                <a:gridCol w="1714889">
                  <a:extLst>
                    <a:ext uri="{9D8B030D-6E8A-4147-A177-3AD203B41FA5}">
                      <a16:colId xmlns:a16="http://schemas.microsoft.com/office/drawing/2014/main" val="4001582823"/>
                    </a:ext>
                  </a:extLst>
                </a:gridCol>
                <a:gridCol w="3334837">
                  <a:extLst>
                    <a:ext uri="{9D8B030D-6E8A-4147-A177-3AD203B41FA5}">
                      <a16:colId xmlns:a16="http://schemas.microsoft.com/office/drawing/2014/main" val="1736436285"/>
                    </a:ext>
                  </a:extLst>
                </a:gridCol>
                <a:gridCol w="4210220">
                  <a:extLst>
                    <a:ext uri="{9D8B030D-6E8A-4147-A177-3AD203B41FA5}">
                      <a16:colId xmlns:a16="http://schemas.microsoft.com/office/drawing/2014/main" val="2044287706"/>
                    </a:ext>
                  </a:extLst>
                </a:gridCol>
                <a:gridCol w="2100454">
                  <a:extLst>
                    <a:ext uri="{9D8B030D-6E8A-4147-A177-3AD203B41FA5}">
                      <a16:colId xmlns:a16="http://schemas.microsoft.com/office/drawing/2014/main" val="2896963984"/>
                    </a:ext>
                  </a:extLst>
                </a:gridCol>
              </a:tblGrid>
              <a:tr h="434306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69226586"/>
                  </a:ext>
                </a:extLst>
              </a:tr>
              <a:tr h="4994517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ru-KZ" sz="14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r>
                        <a:rPr lang="kk-KZ" sz="14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АНАЛИЗ КАДРОВОГО ПОТЕНЦИАЛА 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содержанию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ориентиром на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результаты воспитания и обучения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соблюдение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Типовых правил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деятельности дошкольных организаций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педагогах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имеющих высшее (послевузовское) 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педагогическое образование по соответствующему профилю 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или документ, подтверждающий 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педагогическую переподготовку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о педагогах, не имеющих базовое образование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прохождении аттестации руководителей 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государственной организации образования один раз в три года</a:t>
                      </a:r>
                      <a:endParaRPr lang="kk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повышении/ подтверждении уровня квалификационной категории 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педагогами не реже одного раза в пять лет</a:t>
                      </a:r>
                      <a:endParaRPr lang="kk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kk-KZ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повышении квалификации руководящих кадров</a:t>
                      </a:r>
                      <a:r>
                        <a:rPr lang="kk-KZ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педагогов не реже одного раза в три года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об укомплектованности педагогическими кадрами. </a:t>
                      </a:r>
                    </a:p>
                    <a:p>
                      <a:pPr algn="just"/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заверенная  подписью и печатью руководителя, в том числе: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 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документы об образовании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педагогов с приложениями,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сертификаты о переподготовке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(при наличии);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 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штатное расписание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педагогов за оцениваемый период;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приказы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органов управлением образования 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присвоении/подтверждении квалификационной категории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по 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повышению квалификации руководителей и педагогов по соответствующему профилю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990" marR="6799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476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750164"/>
      </p:ext>
    </p:extLst>
  </p:cSld>
  <p:clrMapOvr>
    <a:masterClrMapping/>
  </p:clrMapOvr>
  <p:transition spd="slow" advClick="0" advTm="4865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ДОШКОЛЬНОЕ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948F324-5510-499F-BC51-70A09920E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312431"/>
              </p:ext>
            </p:extLst>
          </p:nvPr>
        </p:nvGraphicFramePr>
        <p:xfrm>
          <a:off x="355106" y="967666"/>
          <a:ext cx="11679461" cy="5492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073">
                  <a:extLst>
                    <a:ext uri="{9D8B030D-6E8A-4147-A177-3AD203B41FA5}">
                      <a16:colId xmlns:a16="http://schemas.microsoft.com/office/drawing/2014/main" val="917386078"/>
                    </a:ext>
                  </a:extLst>
                </a:gridCol>
                <a:gridCol w="1929987">
                  <a:extLst>
                    <a:ext uri="{9D8B030D-6E8A-4147-A177-3AD203B41FA5}">
                      <a16:colId xmlns:a16="http://schemas.microsoft.com/office/drawing/2014/main" val="837195785"/>
                    </a:ext>
                  </a:extLst>
                </a:gridCol>
                <a:gridCol w="3497447">
                  <a:extLst>
                    <a:ext uri="{9D8B030D-6E8A-4147-A177-3AD203B41FA5}">
                      <a16:colId xmlns:a16="http://schemas.microsoft.com/office/drawing/2014/main" val="2377922617"/>
                    </a:ext>
                  </a:extLst>
                </a:gridCol>
                <a:gridCol w="3507657">
                  <a:extLst>
                    <a:ext uri="{9D8B030D-6E8A-4147-A177-3AD203B41FA5}">
                      <a16:colId xmlns:a16="http://schemas.microsoft.com/office/drawing/2014/main" val="1786125360"/>
                    </a:ext>
                  </a:extLst>
                </a:gridCol>
                <a:gridCol w="2382297">
                  <a:extLst>
                    <a:ext uri="{9D8B030D-6E8A-4147-A177-3AD203B41FA5}">
                      <a16:colId xmlns:a16="http://schemas.microsoft.com/office/drawing/2014/main" val="3629892458"/>
                    </a:ext>
                  </a:extLst>
                </a:gridCol>
              </a:tblGrid>
              <a:tr h="372093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extLst>
                  <a:ext uri="{0D108BD9-81ED-4DB2-BD59-A6C34878D82A}">
                    <a16:rowId xmlns:a16="http://schemas.microsoft.com/office/drawing/2014/main" val="1856273795"/>
                  </a:ext>
                </a:extLst>
              </a:tr>
              <a:tr h="4837204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КОНТИНГЕНТ ВОСПИТАННИКОВ</a:t>
                      </a:r>
                      <a:endParaRPr lang="ru-KZ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содержанию с ориентиром на результаты воспитания и обучения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соблюдение Типовых правил деятельности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дошкольных организаций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контингенте воспитанников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возрастам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особыми образовательными потребностями</a:t>
                      </a:r>
                      <a:endParaRPr lang="kk-KZ" sz="1200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наполняемости возрастных групп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в том числе с учетом детей с особыми образовательными потребностями</a:t>
                      </a:r>
                      <a:endParaRPr lang="kk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разных возрастных групп</a:t>
                      </a:r>
                      <a:endParaRPr lang="kk-KZ" sz="1200" b="1" spc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kk-KZ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kk-KZ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движении контингента обучающихся </a:t>
                      </a:r>
                      <a:r>
                        <a:rPr lang="kk-KZ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(воспитанников);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размещении </a:t>
                      </a:r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государственного образовательного заказа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организациях образования.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Требования к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сроку воспитания и обучения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соблюдение требований при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формировании возрастных групп 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учетом возраста детей.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соблюдение сроков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освоения типовой учебной программы</a:t>
                      </a: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ДВО до приема воспитанника в 1 класс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200" b="1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b="1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b="1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b="1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b="1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b="1" spc="1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Список контингента воспитанников </a:t>
                      </a: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период. </a:t>
                      </a:r>
                    </a:p>
                    <a:p>
                      <a:pPr algn="just"/>
                      <a:r>
                        <a:rPr lang="ru-RU" sz="12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3 к Методическим рекомендациям, заверенная  подписью и печатью руководителя.</a:t>
                      </a:r>
                      <a:endParaRPr lang="ru-KZ" sz="12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tabLst>
                          <a:tab pos="540385" algn="l"/>
                        </a:tabLst>
                      </a:pPr>
                      <a:r>
                        <a:rPr lang="ru-RU" sz="12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2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77" marR="58277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181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804254"/>
      </p:ext>
    </p:extLst>
  </p:cSld>
  <p:clrMapOvr>
    <a:masterClrMapping/>
  </p:clrMapOvr>
  <p:transition spd="slow" advClick="0" advTm="4865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ДОШКОЛЬНОЕ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DA9370D-4258-4291-A781-4B15199A4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692931"/>
              </p:ext>
            </p:extLst>
          </p:nvPr>
        </p:nvGraphicFramePr>
        <p:xfrm>
          <a:off x="47325" y="905523"/>
          <a:ext cx="11987241" cy="5836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615">
                  <a:extLst>
                    <a:ext uri="{9D8B030D-6E8A-4147-A177-3AD203B41FA5}">
                      <a16:colId xmlns:a16="http://schemas.microsoft.com/office/drawing/2014/main" val="2000773527"/>
                    </a:ext>
                  </a:extLst>
                </a:gridCol>
                <a:gridCol w="1658435">
                  <a:extLst>
                    <a:ext uri="{9D8B030D-6E8A-4147-A177-3AD203B41FA5}">
                      <a16:colId xmlns:a16="http://schemas.microsoft.com/office/drawing/2014/main" val="1955311926"/>
                    </a:ext>
                  </a:extLst>
                </a:gridCol>
                <a:gridCol w="3684233">
                  <a:extLst>
                    <a:ext uri="{9D8B030D-6E8A-4147-A177-3AD203B41FA5}">
                      <a16:colId xmlns:a16="http://schemas.microsoft.com/office/drawing/2014/main" val="3905984284"/>
                    </a:ext>
                  </a:extLst>
                </a:gridCol>
                <a:gridCol w="4181382">
                  <a:extLst>
                    <a:ext uri="{9D8B030D-6E8A-4147-A177-3AD203B41FA5}">
                      <a16:colId xmlns:a16="http://schemas.microsoft.com/office/drawing/2014/main" val="2782359859"/>
                    </a:ext>
                  </a:extLst>
                </a:gridCol>
                <a:gridCol w="2091576">
                  <a:extLst>
                    <a:ext uri="{9D8B030D-6E8A-4147-A177-3AD203B41FA5}">
                      <a16:colId xmlns:a16="http://schemas.microsoft.com/office/drawing/2014/main" val="1410311419"/>
                    </a:ext>
                  </a:extLst>
                </a:gridCol>
              </a:tblGrid>
              <a:tr h="259219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extLst>
                  <a:ext uri="{0D108BD9-81ED-4DB2-BD59-A6C34878D82A}">
                    <a16:rowId xmlns:a16="http://schemas.microsoft.com/office/drawing/2014/main" val="4175570810"/>
                  </a:ext>
                </a:extLst>
              </a:tr>
              <a:tr h="1888329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УЧЕБНО-МЕТОДИЧЕСКАЯ РАБОТА</a:t>
                      </a:r>
                      <a:endParaRPr lang="ru-KZ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содержанию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 ориентиром на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результаты воспитания и обучения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соответствие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рабочих учебных планов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организованной деятельности требованиям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государственного общеобязательного стандарта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дошкольного воспитания и обучения и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типовому учебному плану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дошкольного воспитания и обучения;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осуществление образовательной деятельности в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соответствии с типовой учебной программой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дошкольного воспитания и обучения и образовательными программами (вариативной, индивидуальной, адаптированной, дополнительной)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максимальному объему учебной нагрузки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воспитанников: 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соответствие и соблюдение требований к максимальному объему учебной нагрузки воспитанников.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Разработанные и утвержденные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рабочие учебные планы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организованная деятельность за оцениваемый период</a:t>
                      </a:r>
                    </a:p>
                    <a:p>
                      <a:pPr algn="just"/>
                      <a:endParaRPr lang="ru-KZ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Разработанные и утвержденные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индивидуальные учебные планы для детей с особыми образовательными потребностями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 (при наличии)</a:t>
                      </a:r>
                    </a:p>
                    <a:p>
                      <a:pPr algn="just"/>
                      <a:endParaRPr lang="ru-KZ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Разработанные и утвержденные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образовательные программы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(вариативные, индивидуальные, адаптированные, дополнительные) за оцениваемый период.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400"/>
                        </a:spcAft>
                      </a:pP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Перспективный план организованной деятельности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kk-KZ" sz="11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Циклограмма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воспитательно-образовательного процесса за оцениваемый период.</a:t>
                      </a:r>
                      <a:endParaRPr lang="kk-KZ" sz="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fontAlgn="base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400"/>
                        </a:spcAft>
                      </a:pPr>
                      <a:endParaRPr lang="kk-KZ" sz="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интернет-ресурсах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579853"/>
                  </a:ext>
                </a:extLst>
              </a:tr>
              <a:tr h="1944146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УЧЕБНО-МАТЕРИАЛЬНЫЕ АКТИВЫ</a:t>
                      </a:r>
                      <a:endParaRPr lang="ru-KZ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содержанию с ориентиром на результаты воспитания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обучения: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соблюдение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Типовых правил деятельности дошкольных организаций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00" kern="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</a:t>
                      </a:r>
                      <a:r>
                        <a:rPr lang="ru-RU" sz="1100" b="1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здании </a:t>
                      </a:r>
                      <a:r>
                        <a:rPr lang="ru-RU" sz="11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(тип здания, год постройки, проектная мощность, потребность в проведении текущих и капитальных ремонтных работ и др.).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об </a:t>
                      </a:r>
                      <a:r>
                        <a:rPr lang="ru-RU" sz="1100" b="1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обеспечении оборудованием и мебелью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об обеспеченности оборудованием и мебелью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  <a:r>
                        <a:rPr lang="ru-RU" sz="105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Прилагается таблица согласно приложению 4 к Методическим рекомендациям, заверенная  подписью и печатью руководителя.</a:t>
                      </a:r>
                    </a:p>
                    <a:p>
                      <a:pPr algn="just"/>
                      <a:endParaRPr lang="ru-KZ" sz="5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Видеоматериалы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о создании условий, обеспечивающих личностное, интеллектуальное, социальное и эмоциональное развитие ребенка дошкольного возраста в целом по организации образования.</a:t>
                      </a:r>
                    </a:p>
                    <a:p>
                      <a:pPr algn="just"/>
                      <a:endParaRPr lang="ru-KZ" sz="4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Накладные</a:t>
                      </a:r>
                      <a:r>
                        <a:rPr lang="ru-RU" sz="1100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оборудование и мебель, в том числе перечень основных средств из данных бухгалтерской отчетности </a:t>
                      </a:r>
                      <a:r>
                        <a:rPr lang="ru-RU" sz="105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(утвержденная организацией образования и согласованная органом управлением образования инвентаризационная опись)</a:t>
                      </a:r>
                      <a:endParaRPr lang="ru-KZ" sz="11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0692" marR="40692" marT="0" marB="0"/>
                </a:tc>
                <a:extLst>
                  <a:ext uri="{0D108BD9-81ED-4DB2-BD59-A6C34878D82A}">
                    <a16:rowId xmlns:a16="http://schemas.microsoft.com/office/drawing/2014/main" val="3999781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89096"/>
      </p:ext>
    </p:extLst>
  </p:cSld>
  <p:clrMapOvr>
    <a:masterClrMapping/>
  </p:clrMapOvr>
  <p:transition spd="slow" advClick="0" advTm="4865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14FFC-0BAC-4DD0-A89A-24146B6D9635}"/>
              </a:ext>
            </a:extLst>
          </p:cNvPr>
          <p:cNvSpPr/>
          <p:nvPr/>
        </p:nvSpPr>
        <p:spPr>
          <a:xfrm>
            <a:off x="157433" y="1787682"/>
            <a:ext cx="11902018" cy="2693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ru-RU" sz="115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2940298" y="155988"/>
            <a:ext cx="6176541" cy="949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ДОШКОЛЬНОЕ ОБРАЗОВАНИЕ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FCBE279-5A04-4889-8E8D-EABA5E203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221351"/>
              </p:ext>
            </p:extLst>
          </p:nvPr>
        </p:nvGraphicFramePr>
        <p:xfrm>
          <a:off x="212487" y="848219"/>
          <a:ext cx="11791910" cy="5853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560">
                  <a:extLst>
                    <a:ext uri="{9D8B030D-6E8A-4147-A177-3AD203B41FA5}">
                      <a16:colId xmlns:a16="http://schemas.microsoft.com/office/drawing/2014/main" val="1382760040"/>
                    </a:ext>
                  </a:extLst>
                </a:gridCol>
                <a:gridCol w="2209541">
                  <a:extLst>
                    <a:ext uri="{9D8B030D-6E8A-4147-A177-3AD203B41FA5}">
                      <a16:colId xmlns:a16="http://schemas.microsoft.com/office/drawing/2014/main" val="3052465868"/>
                    </a:ext>
                  </a:extLst>
                </a:gridCol>
                <a:gridCol w="3426781">
                  <a:extLst>
                    <a:ext uri="{9D8B030D-6E8A-4147-A177-3AD203B41FA5}">
                      <a16:colId xmlns:a16="http://schemas.microsoft.com/office/drawing/2014/main" val="319672609"/>
                    </a:ext>
                  </a:extLst>
                </a:gridCol>
                <a:gridCol w="3618306">
                  <a:extLst>
                    <a:ext uri="{9D8B030D-6E8A-4147-A177-3AD203B41FA5}">
                      <a16:colId xmlns:a16="http://schemas.microsoft.com/office/drawing/2014/main" val="1390752631"/>
                    </a:ext>
                  </a:extLst>
                </a:gridCol>
                <a:gridCol w="2171722">
                  <a:extLst>
                    <a:ext uri="{9D8B030D-6E8A-4147-A177-3AD203B41FA5}">
                      <a16:colId xmlns:a16="http://schemas.microsoft.com/office/drawing/2014/main" val="746962088"/>
                    </a:ext>
                  </a:extLst>
                </a:gridCol>
              </a:tblGrid>
              <a:tr h="297907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№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Разделы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Содержание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Материалы самооценки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Источник 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extLst>
                  <a:ext uri="{0D108BD9-81ED-4DB2-BD59-A6C34878D82A}">
                    <a16:rowId xmlns:a16="http://schemas.microsoft.com/office/drawing/2014/main" val="1486017698"/>
                  </a:ext>
                </a:extLst>
              </a:tr>
              <a:tr h="899312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r>
                        <a:rPr lang="ru-RU" sz="14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ИНФОРМАЦИОННЫЕ РЕСУРСЫ И БИБЛИОТЕЧНЫЙ ФОНД</a:t>
                      </a:r>
                      <a:endParaRPr lang="ru-KZ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наличии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учебно-методических комплексов 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Сведения о </a:t>
                      </a:r>
                      <a:r>
                        <a:rPr lang="ru-RU" sz="1100" b="1" spc="5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наличии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учебно-методических комплексов </a:t>
                      </a:r>
                      <a:r>
                        <a:rPr lang="ru-RU" sz="1100" b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согласно </a:t>
                      </a:r>
                      <a:r>
                        <a:rPr lang="ru-RU" sz="1100" i="1" spc="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приложению 5 к Методическим рекомендациям, в том числе накладные на </a:t>
                      </a:r>
                      <a:r>
                        <a:rPr lang="ru-RU" sz="1100" i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учебно-методические комплексы</a:t>
                      </a:r>
                      <a:endParaRPr lang="ru-KZ" sz="1100" i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60463"/>
                  </a:ext>
                </a:extLst>
              </a:tr>
              <a:tr h="2797441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r>
                        <a:rPr lang="ru-RU" sz="14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ОЦЕНКА ЗНАНИЙ ВОСПИТАННИКОВ</a:t>
                      </a:r>
                      <a:endParaRPr lang="ru-KZ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Критерии к содержанию с ориентиром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результаты воспитания и обучения:</a:t>
                      </a:r>
                    </a:p>
                    <a:p>
                      <a:pPr algn="just"/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наличие результатов обучения воспитанников </a:t>
                      </a:r>
                      <a:r>
                        <a:rPr lang="ru-RU" sz="11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предшкольного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возраста, обеспечивающих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мониторинг развития ребенка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являющихся основой планирования его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индивидуального развития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KZ" sz="5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наличие и анализ результатов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мониторинг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 (стартовый)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развития воспитанников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RU" sz="7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наличие и анализ результатов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мониторинга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достижений воспитанников (итоговый) с учетом возраста детей согласно приложению к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Типовой учебной программе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Результаты обучения воспитанников </a:t>
                      </a:r>
                      <a:r>
                        <a:rPr lang="ru-RU" sz="11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предшкольного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возраста, обеспечивающих мониторинг развития ребенка за оцениваемый период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Результаты мониторинга (стартовый) развития воспитанников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Результаты мониторинга достижений воспитанников (итоговый)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учетом возраста детей за оцениваемый период</a:t>
                      </a:r>
                      <a:endParaRPr lang="kk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Индивидуальная карта развития ребенка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 оцениваемый период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Размещаются на официальном </a:t>
                      </a:r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интернет-ресурсе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89158"/>
                  </a:ext>
                </a:extLst>
              </a:tr>
              <a:tr h="744764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ОПРОС УЧАСТНИКОВ ОБРАЗОВАТЕЛЬНОГО ПРОЦЕССА И ДР.</a:t>
                      </a:r>
                      <a:endParaRPr lang="ru-KZ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Анализ результатов опроса участников образовательного процесса по </a:t>
                      </a:r>
                      <a:r>
                        <a:rPr lang="ru-RU" sz="11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определению </a:t>
                      </a:r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уровня удовлетворенности предоставляемыми образовательными услугами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Свод результатов опроса участников образовательного процесса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Выгрузка с информационных систем</a:t>
                      </a:r>
                      <a:endParaRPr lang="ru-KZ" sz="11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835372"/>
                  </a:ext>
                </a:extLst>
              </a:tr>
              <a:tr h="744764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НЕДОСТАТКИ И ЗАМЕЧАНИЯ, ПУТИ ИХ РЕШЕНИЯ</a:t>
                      </a:r>
                      <a:endParaRPr lang="ru-KZ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200" b="1" dirty="0"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400"/>
                        </a:spcAft>
                      </a:pPr>
                      <a:r>
                        <a:rPr lang="ru-RU" sz="1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b="1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592055"/>
                  </a:ext>
                </a:extLst>
              </a:tr>
              <a:tr h="369604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endParaRPr lang="ru-KZ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/>
                </a:tc>
                <a:tc>
                  <a:txBody>
                    <a:bodyPr/>
                    <a:lstStyle/>
                    <a:p>
                      <a:r>
                        <a:rPr lang="ru-RU" sz="1200" b="1" kern="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ВЫВОДЫ И ПРЕДЛОЖЕНИЯ</a:t>
                      </a:r>
                      <a:endParaRPr lang="ru-KZ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ru-KZ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7435" marR="474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45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592838"/>
      </p:ext>
    </p:extLst>
  </p:cSld>
  <p:clrMapOvr>
    <a:masterClrMapping/>
  </p:clrMapOvr>
  <p:transition spd="slow" advClick="0" advTm="4865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Подведение итогов САМООЦЕНКИ организаций образования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8116" y="1212865"/>
            <a:ext cx="11859242" cy="5170640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Самооценка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оформляется в виде отчета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целом по организации образования, в том числе по уровням образования, специальностям или направлениям подготовки кадров в зависимости от соответствующего уровня образования</a:t>
            </a:r>
          </a:p>
          <a:p>
            <a:pPr algn="just"/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05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 по самооценке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рассматривается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Комиссией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заседании педагогического совета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доводится до сведения всех участников образовательного процесса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i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случае необходимости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обсуждения отчета по самооценке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 образования и получения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методической помощи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комиссия может инициировать проведение видеоконференцсвязи с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территориальными департаментами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организации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выступает с отчетом перед попечительским советом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результатам отчета по самооценке организации образования</a:t>
            </a:r>
            <a:endParaRPr lang="en-US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 образования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представляют отчет по самооценке 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территориальные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департаменты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размещают их на своих 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Интернет-ресурсах</a:t>
            </a:r>
            <a:r>
              <a:rPr lang="ru-RU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позднее месяца до запланированного срока проведения государственной аттестации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45662" y="6576936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7555"/>
      </p:ext>
    </p:extLst>
  </p:cSld>
  <p:clrMapOvr>
    <a:masterClrMapping/>
  </p:clrMapOvr>
  <p:transition spd="slow" advClick="0" advTm="4865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Приложения к  САМООЦЕНКЕ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8116" y="1212865"/>
            <a:ext cx="11859242" cy="43088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F1D53D8-99A5-4E6E-9C2E-A66C86B81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974253"/>
              </p:ext>
            </p:extLst>
          </p:nvPr>
        </p:nvGraphicFramePr>
        <p:xfrm>
          <a:off x="355106" y="905522"/>
          <a:ext cx="11692253" cy="3045675"/>
        </p:xfrm>
        <a:graphic>
          <a:graphicData uri="http://schemas.openxmlformats.org/drawingml/2006/table">
            <a:tbl>
              <a:tblPr/>
              <a:tblGrid>
                <a:gridCol w="335538">
                  <a:extLst>
                    <a:ext uri="{9D8B030D-6E8A-4147-A177-3AD203B41FA5}">
                      <a16:colId xmlns:a16="http://schemas.microsoft.com/office/drawing/2014/main" val="190730030"/>
                    </a:ext>
                  </a:extLst>
                </a:gridCol>
                <a:gridCol w="916280">
                  <a:extLst>
                    <a:ext uri="{9D8B030D-6E8A-4147-A177-3AD203B41FA5}">
                      <a16:colId xmlns:a16="http://schemas.microsoft.com/office/drawing/2014/main" val="2207523191"/>
                    </a:ext>
                  </a:extLst>
                </a:gridCol>
                <a:gridCol w="559227">
                  <a:extLst>
                    <a:ext uri="{9D8B030D-6E8A-4147-A177-3AD203B41FA5}">
                      <a16:colId xmlns:a16="http://schemas.microsoft.com/office/drawing/2014/main" val="3498980701"/>
                    </a:ext>
                  </a:extLst>
                </a:gridCol>
                <a:gridCol w="111852">
                  <a:extLst>
                    <a:ext uri="{9D8B030D-6E8A-4147-A177-3AD203B41FA5}">
                      <a16:colId xmlns:a16="http://schemas.microsoft.com/office/drawing/2014/main" val="1073865833"/>
                    </a:ext>
                  </a:extLst>
                </a:gridCol>
                <a:gridCol w="671079">
                  <a:extLst>
                    <a:ext uri="{9D8B030D-6E8A-4147-A177-3AD203B41FA5}">
                      <a16:colId xmlns:a16="http://schemas.microsoft.com/office/drawing/2014/main" val="3997795615"/>
                    </a:ext>
                  </a:extLst>
                </a:gridCol>
                <a:gridCol w="1548643">
                  <a:extLst>
                    <a:ext uri="{9D8B030D-6E8A-4147-A177-3AD203B41FA5}">
                      <a16:colId xmlns:a16="http://schemas.microsoft.com/office/drawing/2014/main" val="3977486997"/>
                    </a:ext>
                  </a:extLst>
                </a:gridCol>
                <a:gridCol w="1071145">
                  <a:extLst>
                    <a:ext uri="{9D8B030D-6E8A-4147-A177-3AD203B41FA5}">
                      <a16:colId xmlns:a16="http://schemas.microsoft.com/office/drawing/2014/main" val="1417343127"/>
                    </a:ext>
                  </a:extLst>
                </a:gridCol>
                <a:gridCol w="761415">
                  <a:extLst>
                    <a:ext uri="{9D8B030D-6E8A-4147-A177-3AD203B41FA5}">
                      <a16:colId xmlns:a16="http://schemas.microsoft.com/office/drawing/2014/main" val="349803061"/>
                    </a:ext>
                  </a:extLst>
                </a:gridCol>
                <a:gridCol w="1071145">
                  <a:extLst>
                    <a:ext uri="{9D8B030D-6E8A-4147-A177-3AD203B41FA5}">
                      <a16:colId xmlns:a16="http://schemas.microsoft.com/office/drawing/2014/main" val="3788605521"/>
                    </a:ext>
                  </a:extLst>
                </a:gridCol>
                <a:gridCol w="1548643">
                  <a:extLst>
                    <a:ext uri="{9D8B030D-6E8A-4147-A177-3AD203B41FA5}">
                      <a16:colId xmlns:a16="http://schemas.microsoft.com/office/drawing/2014/main" val="83868480"/>
                    </a:ext>
                  </a:extLst>
                </a:gridCol>
                <a:gridCol w="1548643">
                  <a:extLst>
                    <a:ext uri="{9D8B030D-6E8A-4147-A177-3AD203B41FA5}">
                      <a16:colId xmlns:a16="http://schemas.microsoft.com/office/drawing/2014/main" val="3336173834"/>
                    </a:ext>
                  </a:extLst>
                </a:gridCol>
                <a:gridCol w="1548643">
                  <a:extLst>
                    <a:ext uri="{9D8B030D-6E8A-4147-A177-3AD203B41FA5}">
                      <a16:colId xmlns:a16="http://schemas.microsoft.com/office/drawing/2014/main" val="945452585"/>
                    </a:ext>
                  </a:extLst>
                </a:gridCol>
              </a:tblGrid>
              <a:tr h="153357">
                <a:tc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2 к Методическим рекомендациям</a:t>
                      </a: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94104"/>
                  </a:ext>
                </a:extLst>
              </a:tr>
              <a:tr h="140103"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458498"/>
                  </a:ext>
                </a:extLst>
              </a:tr>
              <a:tr h="564209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укомплектованности педагогическими кадрами 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____________________________________________________________________________________________ (по состоянию на ________) 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584546"/>
                  </a:ext>
                </a:extLst>
              </a:tr>
              <a:tr h="1200368">
                <a:tc>
                  <a:txBody>
                    <a:bodyPr/>
                    <a:lstStyle/>
                    <a:p>
                      <a:pPr algn="l" fontAlgn="ctr"/>
                      <a:r>
                        <a:rPr lang="ru-KZ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Фамилия, имя, отчество (при наличии)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рождения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Основное место работы (наименование организации образования)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Основное место работы (наименование организации образования)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высшем (послевузовское) и/или техническом и профессиональном и/или послесреднем образовании, о педагогической переподготовке, специальность, квалификация по диплому, год окончания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наличии удостоверения о признании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Должность 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Штатная единица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Квалификационная категория, дата присвоения, номер приказа о присвоении категории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последнего прохождения курсов повышения квалификации по профилю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Место прохождения курсов повышения квалификации</a:t>
                      </a:r>
                    </a:p>
                  </a:txBody>
                  <a:tcPr marL="8705" marR="8705" marT="87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853095"/>
                  </a:ext>
                </a:extLst>
              </a:tr>
              <a:tr h="180580"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05" marR="8705" marT="87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138540"/>
                  </a:ext>
                </a:extLst>
              </a:tr>
              <a:tr h="140103"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216462"/>
                  </a:ext>
                </a:extLst>
              </a:tr>
              <a:tr h="153357">
                <a:tc gridSpan="9"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________________     ________________________________</a:t>
                      </a: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44649"/>
                  </a:ext>
                </a:extLst>
              </a:tr>
              <a:tr h="140103"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5" marR="8705" marT="87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63534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3D603E4-C6B3-4015-9618-BD6F30AB3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160357"/>
              </p:ext>
            </p:extLst>
          </p:nvPr>
        </p:nvGraphicFramePr>
        <p:xfrm>
          <a:off x="355106" y="4088437"/>
          <a:ext cx="11692252" cy="2397834"/>
        </p:xfrm>
        <a:graphic>
          <a:graphicData uri="http://schemas.openxmlformats.org/drawingml/2006/table">
            <a:tbl>
              <a:tblPr/>
              <a:tblGrid>
                <a:gridCol w="373768">
                  <a:extLst>
                    <a:ext uri="{9D8B030D-6E8A-4147-A177-3AD203B41FA5}">
                      <a16:colId xmlns:a16="http://schemas.microsoft.com/office/drawing/2014/main" val="2015781589"/>
                    </a:ext>
                  </a:extLst>
                </a:gridCol>
                <a:gridCol w="613365">
                  <a:extLst>
                    <a:ext uri="{9D8B030D-6E8A-4147-A177-3AD203B41FA5}">
                      <a16:colId xmlns:a16="http://schemas.microsoft.com/office/drawing/2014/main" val="239214211"/>
                    </a:ext>
                  </a:extLst>
                </a:gridCol>
                <a:gridCol w="349401">
                  <a:extLst>
                    <a:ext uri="{9D8B030D-6E8A-4147-A177-3AD203B41FA5}">
                      <a16:colId xmlns:a16="http://schemas.microsoft.com/office/drawing/2014/main" val="2337770135"/>
                    </a:ext>
                  </a:extLst>
                </a:gridCol>
                <a:gridCol w="1209566">
                  <a:extLst>
                    <a:ext uri="{9D8B030D-6E8A-4147-A177-3AD203B41FA5}">
                      <a16:colId xmlns:a16="http://schemas.microsoft.com/office/drawing/2014/main" val="518984396"/>
                    </a:ext>
                  </a:extLst>
                </a:gridCol>
                <a:gridCol w="299194">
                  <a:extLst>
                    <a:ext uri="{9D8B030D-6E8A-4147-A177-3AD203B41FA5}">
                      <a16:colId xmlns:a16="http://schemas.microsoft.com/office/drawing/2014/main" val="805100985"/>
                    </a:ext>
                  </a:extLst>
                </a:gridCol>
                <a:gridCol w="1528119">
                  <a:extLst>
                    <a:ext uri="{9D8B030D-6E8A-4147-A177-3AD203B41FA5}">
                      <a16:colId xmlns:a16="http://schemas.microsoft.com/office/drawing/2014/main" val="1018796824"/>
                    </a:ext>
                  </a:extLst>
                </a:gridCol>
                <a:gridCol w="382977">
                  <a:extLst>
                    <a:ext uri="{9D8B030D-6E8A-4147-A177-3AD203B41FA5}">
                      <a16:colId xmlns:a16="http://schemas.microsoft.com/office/drawing/2014/main" val="776590133"/>
                    </a:ext>
                  </a:extLst>
                </a:gridCol>
                <a:gridCol w="1572121">
                  <a:extLst>
                    <a:ext uri="{9D8B030D-6E8A-4147-A177-3AD203B41FA5}">
                      <a16:colId xmlns:a16="http://schemas.microsoft.com/office/drawing/2014/main" val="623147595"/>
                    </a:ext>
                  </a:extLst>
                </a:gridCol>
                <a:gridCol w="1293815">
                  <a:extLst>
                    <a:ext uri="{9D8B030D-6E8A-4147-A177-3AD203B41FA5}">
                      <a16:colId xmlns:a16="http://schemas.microsoft.com/office/drawing/2014/main" val="3016911641"/>
                    </a:ext>
                  </a:extLst>
                </a:gridCol>
                <a:gridCol w="757122">
                  <a:extLst>
                    <a:ext uri="{9D8B030D-6E8A-4147-A177-3AD203B41FA5}">
                      <a16:colId xmlns:a16="http://schemas.microsoft.com/office/drawing/2014/main" val="2696417251"/>
                    </a:ext>
                  </a:extLst>
                </a:gridCol>
                <a:gridCol w="1316176">
                  <a:extLst>
                    <a:ext uri="{9D8B030D-6E8A-4147-A177-3AD203B41FA5}">
                      <a16:colId xmlns:a16="http://schemas.microsoft.com/office/drawing/2014/main" val="1029957020"/>
                    </a:ext>
                  </a:extLst>
                </a:gridCol>
                <a:gridCol w="757122">
                  <a:extLst>
                    <a:ext uri="{9D8B030D-6E8A-4147-A177-3AD203B41FA5}">
                      <a16:colId xmlns:a16="http://schemas.microsoft.com/office/drawing/2014/main" val="2927941368"/>
                    </a:ext>
                  </a:extLst>
                </a:gridCol>
                <a:gridCol w="1239506">
                  <a:extLst>
                    <a:ext uri="{9D8B030D-6E8A-4147-A177-3AD203B41FA5}">
                      <a16:colId xmlns:a16="http://schemas.microsoft.com/office/drawing/2014/main" val="4277217806"/>
                    </a:ext>
                  </a:extLst>
                </a:gridCol>
              </a:tblGrid>
              <a:tr h="90707"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3 к Методическим рекомендациям</a:t>
                      </a: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284436"/>
                  </a:ext>
                </a:extLst>
              </a:tr>
              <a:tr h="90707"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260284"/>
                  </a:ext>
                </a:extLst>
              </a:tr>
              <a:tr h="755862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Структура контингента воспитанников 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____________________________________________________________________________________________ 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8629" marR="8629" marT="86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164500"/>
                  </a:ext>
                </a:extLst>
              </a:tr>
              <a:tr h="294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Ф.И.О.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Дата, месяц, год рождения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Дата, месяц, год рождения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группы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группы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Возрастная периодизация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Возрастная периодизация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Возрастные группы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зачислении в ДО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отчислении из ДО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96357"/>
                  </a:ext>
                </a:extLst>
              </a:tr>
              <a:tr h="322011">
                <a:tc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прибытия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 по государственному заказу </a:t>
                      </a:r>
                      <a:r>
                        <a:rPr lang="ru-RU" sz="9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(для частных ДО)</a:t>
                      </a:r>
                      <a:endParaRPr lang="ru-RU" sz="9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Дата выбытия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основание выбытия (выпуск, по заявлению, согласно ТПД и др.)</a:t>
                      </a:r>
                    </a:p>
                  </a:txBody>
                  <a:tcPr marL="8629" marR="8629" marT="8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982678"/>
                  </a:ext>
                </a:extLst>
              </a:tr>
              <a:tr h="90707">
                <a:tc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9" marR="8629" marT="8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140289"/>
                  </a:ext>
                </a:extLst>
              </a:tr>
              <a:tr h="117919">
                <a:tc gridSpan="8"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________________     ________________________________</a:t>
                      </a: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74324"/>
                  </a:ext>
                </a:extLst>
              </a:tr>
              <a:tr h="90707">
                <a:tc>
                  <a:txBody>
                    <a:bodyPr/>
                    <a:lstStyle/>
                    <a:p>
                      <a:pPr algn="l" fontAlgn="b"/>
                      <a:endParaRPr lang="ru-KZ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9" marR="8629" marT="8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853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643027"/>
      </p:ext>
    </p:extLst>
  </p:cSld>
  <p:clrMapOvr>
    <a:masterClrMapping/>
  </p:clrMapOvr>
  <p:transition spd="slow" advClick="0" advTm="4865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45223" y="117922"/>
            <a:ext cx="10058400" cy="451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Приложения к  САМООЦЕНКЕ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8116" y="1212865"/>
            <a:ext cx="11859242" cy="430881"/>
          </a:xfrm>
          <a:prstGeom prst="rect">
            <a:avLst/>
          </a:prstGeom>
          <a:ln>
            <a:noFill/>
          </a:ln>
        </p:spPr>
        <p:txBody>
          <a:bodyPr wrap="square" lIns="121915" tIns="60957" rIns="121915" bIns="60957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F5D888-6A48-4906-9394-E7B6AA8055AB}"/>
              </a:ext>
            </a:extLst>
          </p:cNvPr>
          <p:cNvCxnSpPr>
            <a:cxnSpLocks/>
          </p:cNvCxnSpPr>
          <p:nvPr/>
        </p:nvCxnSpPr>
        <p:spPr>
          <a:xfrm>
            <a:off x="945662" y="6576936"/>
            <a:ext cx="10571743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40CB635-40E3-4F59-AC11-A36094C61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485588"/>
              </p:ext>
            </p:extLst>
          </p:nvPr>
        </p:nvGraphicFramePr>
        <p:xfrm>
          <a:off x="188116" y="915254"/>
          <a:ext cx="11815766" cy="2398879"/>
        </p:xfrm>
        <a:graphic>
          <a:graphicData uri="http://schemas.openxmlformats.org/drawingml/2006/table">
            <a:tbl>
              <a:tblPr/>
              <a:tblGrid>
                <a:gridCol w="728442">
                  <a:extLst>
                    <a:ext uri="{9D8B030D-6E8A-4147-A177-3AD203B41FA5}">
                      <a16:colId xmlns:a16="http://schemas.microsoft.com/office/drawing/2014/main" val="3243966368"/>
                    </a:ext>
                  </a:extLst>
                </a:gridCol>
                <a:gridCol w="2003216">
                  <a:extLst>
                    <a:ext uri="{9D8B030D-6E8A-4147-A177-3AD203B41FA5}">
                      <a16:colId xmlns:a16="http://schemas.microsoft.com/office/drawing/2014/main" val="1001675579"/>
                    </a:ext>
                  </a:extLst>
                </a:gridCol>
                <a:gridCol w="1628284">
                  <a:extLst>
                    <a:ext uri="{9D8B030D-6E8A-4147-A177-3AD203B41FA5}">
                      <a16:colId xmlns:a16="http://schemas.microsoft.com/office/drawing/2014/main" val="51797720"/>
                    </a:ext>
                  </a:extLst>
                </a:gridCol>
                <a:gridCol w="1628284">
                  <a:extLst>
                    <a:ext uri="{9D8B030D-6E8A-4147-A177-3AD203B41FA5}">
                      <a16:colId xmlns:a16="http://schemas.microsoft.com/office/drawing/2014/main" val="3961686413"/>
                    </a:ext>
                  </a:extLst>
                </a:gridCol>
                <a:gridCol w="1828248">
                  <a:extLst>
                    <a:ext uri="{9D8B030D-6E8A-4147-A177-3AD203B41FA5}">
                      <a16:colId xmlns:a16="http://schemas.microsoft.com/office/drawing/2014/main" val="1321137268"/>
                    </a:ext>
                  </a:extLst>
                </a:gridCol>
                <a:gridCol w="1999646">
                  <a:extLst>
                    <a:ext uri="{9D8B030D-6E8A-4147-A177-3AD203B41FA5}">
                      <a16:colId xmlns:a16="http://schemas.microsoft.com/office/drawing/2014/main" val="3644339368"/>
                    </a:ext>
                  </a:extLst>
                </a:gridCol>
                <a:gridCol w="1999646">
                  <a:extLst>
                    <a:ext uri="{9D8B030D-6E8A-4147-A177-3AD203B41FA5}">
                      <a16:colId xmlns:a16="http://schemas.microsoft.com/office/drawing/2014/main" val="2156879961"/>
                    </a:ext>
                  </a:extLst>
                </a:gridCol>
              </a:tblGrid>
              <a:tr h="208378"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KZ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KZ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4 к Методическим рекомендациям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69907"/>
                  </a:ext>
                </a:extLst>
              </a:tr>
              <a:tr h="641162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обеспечении оборудованием и мебелью организаций дошкольного образования 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 (по состоянию на ________) 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(наименование организации образования)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49511"/>
                  </a:ext>
                </a:extLst>
              </a:tr>
              <a:tr h="2484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KZ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единиц в зависимости от наполняемости групп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06586"/>
                  </a:ext>
                </a:extLst>
              </a:tr>
              <a:tr h="52094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Ясельный возраст (группа раннего возраста, младшая группа)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Дошкольный возраст (средняя группа)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Дошкольный возраст (старшая группа)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Предшкольный возраст (предшкольная группа)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771490"/>
                  </a:ext>
                </a:extLst>
              </a:tr>
              <a:tr h="248450"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 dirty="0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KZ" sz="1100" b="0" i="0" u="none" strike="noStrike">
                          <a:solidFill>
                            <a:srgbClr val="1E1E1E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635840"/>
                  </a:ext>
                </a:extLst>
              </a:tr>
              <a:tr h="167366"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347663"/>
                  </a:ext>
                </a:extLst>
              </a:tr>
              <a:tr h="167366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     ________________________________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048276"/>
                  </a:ext>
                </a:extLst>
              </a:tr>
              <a:tr h="167366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96922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C9D02DF-4C7C-4FEE-B8E0-4A2192612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47215"/>
              </p:ext>
            </p:extLst>
          </p:nvPr>
        </p:nvGraphicFramePr>
        <p:xfrm>
          <a:off x="381740" y="3430592"/>
          <a:ext cx="11622137" cy="2542888"/>
        </p:xfrm>
        <a:graphic>
          <a:graphicData uri="http://schemas.openxmlformats.org/drawingml/2006/table">
            <a:tbl>
              <a:tblPr/>
              <a:tblGrid>
                <a:gridCol w="850234">
                  <a:extLst>
                    <a:ext uri="{9D8B030D-6E8A-4147-A177-3AD203B41FA5}">
                      <a16:colId xmlns:a16="http://schemas.microsoft.com/office/drawing/2014/main" val="82064055"/>
                    </a:ext>
                  </a:extLst>
                </a:gridCol>
                <a:gridCol w="2235293">
                  <a:extLst>
                    <a:ext uri="{9D8B030D-6E8A-4147-A177-3AD203B41FA5}">
                      <a16:colId xmlns:a16="http://schemas.microsoft.com/office/drawing/2014/main" val="627572133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2650635166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1708895798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3396762797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818901586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1787056903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3177030293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2523438755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3636627228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923958030"/>
                    </a:ext>
                  </a:extLst>
                </a:gridCol>
                <a:gridCol w="853661">
                  <a:extLst>
                    <a:ext uri="{9D8B030D-6E8A-4147-A177-3AD203B41FA5}">
                      <a16:colId xmlns:a16="http://schemas.microsoft.com/office/drawing/2014/main" val="4058334192"/>
                    </a:ext>
                  </a:extLst>
                </a:gridCol>
              </a:tblGrid>
              <a:tr h="155714"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Приложение 5 к Методическим рекомендациям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50534"/>
                  </a:ext>
                </a:extLst>
              </a:tr>
              <a:tr h="155714"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540302"/>
                  </a:ext>
                </a:extLst>
              </a:tr>
              <a:tr h="46379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 наличии учебно-методических комплексов для дошкольных организаций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________________________________________________________________________________________ (по состоянию на ________) 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организации образования)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915635"/>
                  </a:ext>
                </a:extLst>
              </a:tr>
              <a:tr h="155714"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84658"/>
                  </a:ext>
                </a:extLst>
              </a:tr>
              <a:tr h="4102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учебно-методического комплекса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группа раннего возраста – (дети 1 года)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младшая группа (дети 2-х лет)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группа (дети 3-х лет)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старшая группа (дети 4-х лет)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предшкольная группа, предшкольный класс школы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076164"/>
                  </a:ext>
                </a:extLst>
              </a:tr>
              <a:tr h="41021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в экземплярах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 с каз. языком обучения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в экземплярах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 с каз. языком обучения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в экземплярах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 с каз. языком обучения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в экземплярах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 с каз. языком обучения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в экземплярах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 с каз. языком обучения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28339"/>
                  </a:ext>
                </a:extLst>
              </a:tr>
              <a:tr h="142319"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504600"/>
                  </a:ext>
                </a:extLst>
              </a:tr>
              <a:tr h="191577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организации образования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________________     ________________________________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2917560"/>
                  </a:ext>
                </a:extLst>
              </a:tr>
              <a:tr h="196756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                                                              (подпись)                            Ф.И.О. (при наличии)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KZ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576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200865"/>
      </p:ext>
    </p:extLst>
  </p:cSld>
  <p:clrMapOvr>
    <a:masterClrMapping/>
  </p:clrMapOvr>
  <p:transition spd="slow" advClick="0" advTm="4865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3440D2-1B72-489A-BBC7-6D6ED1B1CDE4}"/>
              </a:ext>
            </a:extLst>
          </p:cNvPr>
          <p:cNvCxnSpPr>
            <a:cxnSpLocks/>
          </p:cNvCxnSpPr>
          <p:nvPr/>
        </p:nvCxnSpPr>
        <p:spPr>
          <a:xfrm>
            <a:off x="1208325" y="6597278"/>
            <a:ext cx="10308890" cy="0"/>
          </a:xfrm>
          <a:prstGeom prst="line">
            <a:avLst/>
          </a:prstGeom>
          <a:ln w="28575">
            <a:solidFill>
              <a:srgbClr val="2543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B58DAC-3FAF-4998-8AC2-2A66E5D9D985}"/>
              </a:ext>
            </a:extLst>
          </p:cNvPr>
          <p:cNvSpPr/>
          <p:nvPr/>
        </p:nvSpPr>
        <p:spPr>
          <a:xfrm>
            <a:off x="752474" y="3342061"/>
            <a:ext cx="10552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ctr"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175955928"/>
      </p:ext>
    </p:extLst>
  </p:cSld>
  <p:clrMapOvr>
    <a:masterClrMapping/>
  </p:clrMapOvr>
  <p:transition spd="slow" advClick="0" advTm="4865">
    <p:fade/>
  </p:transition>
</p:sld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FFC000"/>
      </a:accent3>
      <a:accent4>
        <a:srgbClr val="FFC000"/>
      </a:accent4>
      <a:accent5>
        <a:srgbClr val="7CCA62"/>
      </a:accent5>
      <a:accent6>
        <a:srgbClr val="A5C249"/>
      </a:accent6>
      <a:hlink>
        <a:srgbClr val="F49100"/>
      </a:hlink>
      <a:folHlink>
        <a:srgbClr val="F4910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6332</TotalTime>
  <Words>2142</Words>
  <Application>Microsoft Office PowerPoint</Application>
  <PresentationFormat>Широкоэкранный</PresentationFormat>
  <Paragraphs>426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Tahoma</vt:lpstr>
      <vt:lpstr>Times New Roman</vt:lpstr>
      <vt:lpstr>Wingdings</vt:lpstr>
      <vt:lpstr>Office Theme</vt:lpstr>
      <vt:lpstr>Организация и проведение  САМООЦЕНКИ организаций  образования, реализующих общеобразовательные учебные программы дошкольного обучения и воспитания (государственная аттестация)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ТРАНСФОРМАЦИЯ ОБРАЗОВАНИЯ</dc:title>
  <dc:creator>Rustem Bigari</dc:creator>
  <cp:lastModifiedBy>User</cp:lastModifiedBy>
  <cp:revision>407</cp:revision>
  <cp:lastPrinted>2022-10-18T03:01:37Z</cp:lastPrinted>
  <dcterms:created xsi:type="dcterms:W3CDTF">2020-12-31T07:10:10Z</dcterms:created>
  <dcterms:modified xsi:type="dcterms:W3CDTF">2022-12-20T08:31:36Z</dcterms:modified>
</cp:coreProperties>
</file>